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</p:sldIdLst>
  <p:sldSz cx="12179300" cy="6858000"/>
  <p:notesSz cx="7559675" cy="10691813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2"/>
  </p:normalViewPr>
  <p:slideViewPr>
    <p:cSldViewPr snapToGrid="0" snapToObjects="1">
      <p:cViewPr varScale="1">
        <p:scale>
          <a:sx n="80" d="100"/>
          <a:sy n="80" d="100"/>
        </p:scale>
        <p:origin x="12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tif>
</file>

<file path=ppt/media/image11.tif>
</file>

<file path=ppt/media/image12.png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png>
</file>

<file path=ppt/media/image2.png>
</file>

<file path=ppt/media/image20.tif>
</file>

<file path=ppt/media/image21.tif>
</file>

<file path=ppt/media/image22.png>
</file>

<file path=ppt/media/image23.tif>
</file>

<file path=ppt/media/image24.tif>
</file>

<file path=ppt/media/image25.png>
</file>

<file path=ppt/media/image26.tif>
</file>

<file path=ppt/media/image27.tif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ti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236E9-3A4A-2446-94C7-984019A1CCC7}" type="datetimeFigureOut">
              <a:rPr lang="da-DK" smtClean="0"/>
              <a:t>19/03/2019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6263" y="1336675"/>
            <a:ext cx="640715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4FC2F-0555-984F-9A8A-B67FFFC25E9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5739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4FC2F-0555-984F-9A8A-B67FFFC25E91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75261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4FC2F-0555-984F-9A8A-B67FFFC25E91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64768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931212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1774800" y="4080600"/>
            <a:ext cx="931212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1774800" y="40806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body"/>
          </p:nvPr>
        </p:nvSpPr>
        <p:spPr>
          <a:xfrm>
            <a:off x="6546600" y="40806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923000" y="17064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8071560" y="17064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1774800" y="40806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6"/>
          <p:cNvSpPr>
            <a:spLocks noGrp="1"/>
          </p:cNvSpPr>
          <p:nvPr>
            <p:ph type="body"/>
          </p:nvPr>
        </p:nvSpPr>
        <p:spPr>
          <a:xfrm>
            <a:off x="4923000" y="40806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7"/>
          <p:cNvSpPr>
            <a:spLocks noGrp="1"/>
          </p:cNvSpPr>
          <p:nvPr>
            <p:ph type="body"/>
          </p:nvPr>
        </p:nvSpPr>
        <p:spPr>
          <a:xfrm>
            <a:off x="8071560" y="40806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1774800" y="1706400"/>
            <a:ext cx="9312120" cy="4545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931212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ubTitle"/>
          </p:nvPr>
        </p:nvSpPr>
        <p:spPr>
          <a:xfrm>
            <a:off x="1774800" y="426240"/>
            <a:ext cx="9312120" cy="4508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1774800" y="40806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subTitle"/>
          </p:nvPr>
        </p:nvSpPr>
        <p:spPr>
          <a:xfrm>
            <a:off x="1774800" y="1706400"/>
            <a:ext cx="9312120" cy="4545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546600" y="40806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1774800" y="4080600"/>
            <a:ext cx="931212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931212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1774800" y="4080600"/>
            <a:ext cx="931212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1774800" y="40806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6546600" y="40806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923000" y="17064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8071560" y="17064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1774800" y="40806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6"/>
          <p:cNvSpPr>
            <a:spLocks noGrp="1"/>
          </p:cNvSpPr>
          <p:nvPr>
            <p:ph type="body"/>
          </p:nvPr>
        </p:nvSpPr>
        <p:spPr>
          <a:xfrm>
            <a:off x="4923000" y="40806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7"/>
          <p:cNvSpPr>
            <a:spLocks noGrp="1"/>
          </p:cNvSpPr>
          <p:nvPr>
            <p:ph type="body"/>
          </p:nvPr>
        </p:nvSpPr>
        <p:spPr>
          <a:xfrm>
            <a:off x="8071560" y="4080600"/>
            <a:ext cx="29980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931212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subTitle"/>
          </p:nvPr>
        </p:nvSpPr>
        <p:spPr>
          <a:xfrm>
            <a:off x="1774800" y="426240"/>
            <a:ext cx="9312120" cy="45086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1774800" y="40806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546600" y="40806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7748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546600" y="1706400"/>
            <a:ext cx="454428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1774800" y="4080600"/>
            <a:ext cx="9312120" cy="2167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20" Type="http://schemas.openxmlformats.org/officeDocument/2006/relationships/image" Target="../media/image7.ti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3.png"/><Relationship Id="rId20" Type="http://schemas.openxmlformats.org/officeDocument/2006/relationships/image" Target="../media/image7.tif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ustomShape 1" hidden="1"/>
          <p:cNvSpPr/>
          <p:nvPr/>
        </p:nvSpPr>
        <p:spPr>
          <a:xfrm>
            <a:off x="252000" y="252000"/>
            <a:ext cx="419400" cy="611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" name="CustomShape 2" hidden="1"/>
          <p:cNvSpPr/>
          <p:nvPr/>
        </p:nvSpPr>
        <p:spPr>
          <a:xfrm>
            <a:off x="0" y="6541200"/>
            <a:ext cx="12192840" cy="316440"/>
          </a:xfrm>
          <a:prstGeom prst="rect">
            <a:avLst/>
          </a:pr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 hidden="1"/>
          <p:cNvSpPr/>
          <p:nvPr/>
        </p:nvSpPr>
        <p:spPr>
          <a:xfrm>
            <a:off x="1774800" y="6645960"/>
            <a:ext cx="3396600" cy="107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GB" sz="700" b="1" strike="noStrike" spc="-1">
                <a:solidFill>
                  <a:srgbClr val="FFFFFF"/>
                </a:solidFill>
                <a:latin typeface="Arial"/>
                <a:ea typeface="Arial"/>
              </a:rPr>
              <a:t>2019 McStas school @ CSNS</a:t>
            </a:r>
            <a:endParaRPr lang="en-GB" sz="700" b="0" strike="noStrike" spc="-1">
              <a:latin typeface="Arial"/>
            </a:endParaRPr>
          </a:p>
        </p:txBody>
      </p:sp>
      <p:sp>
        <p:nvSpPr>
          <p:cNvPr id="3" name="CustomShape 4" hidden="1"/>
          <p:cNvSpPr/>
          <p:nvPr/>
        </p:nvSpPr>
        <p:spPr>
          <a:xfrm>
            <a:off x="251280" y="6645960"/>
            <a:ext cx="1103760" cy="107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 algn="r">
              <a:lnSpc>
                <a:spcPct val="100000"/>
              </a:lnSpc>
              <a:spcBef>
                <a:spcPts val="400"/>
              </a:spcBef>
            </a:pPr>
            <a:r>
              <a:rPr lang="en-GB" sz="700" b="1" strike="noStrike" spc="-1">
                <a:solidFill>
                  <a:srgbClr val="FFFFFF"/>
                </a:solidFill>
                <a:latin typeface="Arial"/>
                <a:ea typeface="Arial"/>
              </a:rPr>
              <a:t>6. marts 2019</a:t>
            </a:r>
            <a:endParaRPr lang="en-GB" sz="700" b="0" strike="noStrike" spc="-1">
              <a:latin typeface="Arial"/>
            </a:endParaRPr>
          </a:p>
        </p:txBody>
      </p:sp>
      <p:sp>
        <p:nvSpPr>
          <p:cNvPr id="4" name="CustomShape 5" hidden="1"/>
          <p:cNvSpPr/>
          <p:nvPr/>
        </p:nvSpPr>
        <p:spPr>
          <a:xfrm>
            <a:off x="0" y="0"/>
            <a:ext cx="12192840" cy="50040"/>
          </a:xfrm>
          <a:prstGeom prst="rect">
            <a:avLst/>
          </a:pr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" name="ESS.png"/>
          <p:cNvPicPr/>
          <p:nvPr/>
        </p:nvPicPr>
        <p:blipFill>
          <a:blip r:embed="rId14"/>
          <a:stretch/>
        </p:blipFill>
        <p:spPr>
          <a:xfrm>
            <a:off x="730080" y="252000"/>
            <a:ext cx="1137960" cy="611640"/>
          </a:xfrm>
          <a:prstGeom prst="rect">
            <a:avLst/>
          </a:prstGeom>
          <a:ln w="12600">
            <a:noFill/>
          </a:ln>
        </p:spPr>
      </p:pic>
      <p:grpSp>
        <p:nvGrpSpPr>
          <p:cNvPr id="6" name="Group 6"/>
          <p:cNvGrpSpPr/>
          <p:nvPr/>
        </p:nvGrpSpPr>
        <p:grpSpPr>
          <a:xfrm>
            <a:off x="297000" y="988920"/>
            <a:ext cx="1012320" cy="5522040"/>
            <a:chOff x="297000" y="988920"/>
            <a:chExt cx="1012320" cy="5522040"/>
          </a:xfrm>
        </p:grpSpPr>
        <p:grpSp>
          <p:nvGrpSpPr>
            <p:cNvPr id="7" name="Group 7"/>
            <p:cNvGrpSpPr/>
            <p:nvPr/>
          </p:nvGrpSpPr>
          <p:grpSpPr>
            <a:xfrm>
              <a:off x="361800" y="5536440"/>
              <a:ext cx="933480" cy="974520"/>
              <a:chOff x="361800" y="5536440"/>
              <a:chExt cx="933480" cy="974520"/>
            </a:xfrm>
          </p:grpSpPr>
          <p:sp>
            <p:nvSpPr>
              <p:cNvPr id="8" name="CustomShape 8"/>
              <p:cNvSpPr/>
              <p:nvPr/>
            </p:nvSpPr>
            <p:spPr>
              <a:xfrm>
                <a:off x="365040" y="6118920"/>
                <a:ext cx="150120" cy="21924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60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9" name="logoill.pdf"/>
              <p:cNvPicPr/>
              <p:nvPr/>
            </p:nvPicPr>
            <p:blipFill>
              <a:blip r:embed="rId15"/>
              <a:stretch/>
            </p:blipFill>
            <p:spPr>
              <a:xfrm>
                <a:off x="987840" y="6127920"/>
                <a:ext cx="210960" cy="20160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10" name="mcstas-logo.pdf"/>
              <p:cNvPicPr/>
              <p:nvPr/>
            </p:nvPicPr>
            <p:blipFill>
              <a:blip r:embed="rId16"/>
              <a:stretch/>
            </p:blipFill>
            <p:spPr>
              <a:xfrm>
                <a:off x="361800" y="5536440"/>
                <a:ext cx="933480" cy="54828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11" name="PSI-Logo_trans.png"/>
              <p:cNvPicPr/>
              <p:nvPr/>
            </p:nvPicPr>
            <p:blipFill>
              <a:blip r:embed="rId17"/>
              <a:stretch/>
            </p:blipFill>
            <p:spPr>
              <a:xfrm>
                <a:off x="709560" y="6181200"/>
                <a:ext cx="262800" cy="9612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12" name="ku-logo.pdf"/>
              <p:cNvPicPr/>
              <p:nvPr/>
            </p:nvPicPr>
            <p:blipFill>
              <a:blip r:embed="rId18"/>
              <a:stretch/>
            </p:blipFill>
            <p:spPr>
              <a:xfrm>
                <a:off x="530280" y="6117120"/>
                <a:ext cx="164880" cy="22392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13" name="ESS_Logo_Frugal_Blue_cmyk.png"/>
              <p:cNvPicPr/>
              <p:nvPr/>
            </p:nvPicPr>
            <p:blipFill>
              <a:blip r:embed="rId19"/>
              <a:stretch/>
            </p:blipFill>
            <p:spPr>
              <a:xfrm>
                <a:off x="638280" y="6318000"/>
                <a:ext cx="358920" cy="192960"/>
              </a:xfrm>
              <a:prstGeom prst="rect">
                <a:avLst/>
              </a:prstGeom>
              <a:ln w="12600">
                <a:noFill/>
              </a:ln>
            </p:spPr>
          </p:pic>
        </p:grpSp>
        <p:pic>
          <p:nvPicPr>
            <p:cNvPr id="14" name="Image"/>
            <p:cNvPicPr/>
            <p:nvPr/>
          </p:nvPicPr>
          <p:blipFill>
            <a:blip r:embed="rId20"/>
            <a:stretch/>
          </p:blipFill>
          <p:spPr>
            <a:xfrm>
              <a:off x="297000" y="988920"/>
              <a:ext cx="972000" cy="3546720"/>
            </a:xfrm>
            <a:prstGeom prst="rect">
              <a:avLst/>
            </a:prstGeom>
            <a:ln w="12600">
              <a:noFill/>
            </a:ln>
          </p:spPr>
        </p:pic>
        <p:sp>
          <p:nvSpPr>
            <p:cNvPr id="15" name="CustomShape 9"/>
            <p:cNvSpPr/>
            <p:nvPr/>
          </p:nvSpPr>
          <p:spPr>
            <a:xfrm>
              <a:off x="307080" y="4649760"/>
              <a:ext cx="1002240" cy="7200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b">
              <a:normAutofit fontScale="94000"/>
            </a:bodyPr>
            <a:lstStyle/>
            <a:p>
              <a:pPr algn="ctr">
                <a:lnSpc>
                  <a:spcPct val="110000"/>
                </a:lnSpc>
              </a:pPr>
              <a:r>
                <a:rPr lang="en-GB" sz="1480" b="1" i="1" strike="noStrike" spc="-1">
                  <a:solidFill>
                    <a:srgbClr val="000000"/>
                  </a:solidFill>
                  <a:latin typeface="Arial"/>
                  <a:ea typeface="Arial"/>
                </a:rPr>
                <a:t>2019 CSNS</a:t>
              </a:r>
              <a:br/>
              <a:r>
                <a:rPr lang="en-GB" sz="1480" b="1" i="1" strike="noStrike" spc="-1">
                  <a:solidFill>
                    <a:srgbClr val="000000"/>
                  </a:solidFill>
                  <a:latin typeface="Arial"/>
                  <a:ea typeface="Arial"/>
                </a:rPr>
                <a:t>McStas School</a:t>
              </a:r>
              <a:endParaRPr lang="en-GB" sz="1480" b="0" strike="noStrike" spc="-1">
                <a:latin typeface="Arial"/>
              </a:endParaRPr>
            </a:p>
          </p:txBody>
        </p:sp>
      </p:grpSp>
      <p:sp>
        <p:nvSpPr>
          <p:cNvPr id="16" name="CustomShape 10"/>
          <p:cNvSpPr/>
          <p:nvPr/>
        </p:nvSpPr>
        <p:spPr>
          <a:xfrm>
            <a:off x="252000" y="252000"/>
            <a:ext cx="419400" cy="611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CustomShape 11"/>
          <p:cNvSpPr/>
          <p:nvPr/>
        </p:nvSpPr>
        <p:spPr>
          <a:xfrm>
            <a:off x="0" y="6541200"/>
            <a:ext cx="12192840" cy="316440"/>
          </a:xfrm>
          <a:prstGeom prst="rect">
            <a:avLst/>
          </a:pr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CustomShape 12"/>
          <p:cNvSpPr/>
          <p:nvPr/>
        </p:nvSpPr>
        <p:spPr>
          <a:xfrm>
            <a:off x="1774800" y="6645960"/>
            <a:ext cx="3396600" cy="107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GB" sz="700" b="1" strike="noStrike" spc="-1">
                <a:solidFill>
                  <a:srgbClr val="FFFFFF"/>
                </a:solidFill>
                <a:latin typeface="Arial"/>
                <a:ea typeface="Arial"/>
              </a:rPr>
              <a:t>2019 McStas school @ CSNS</a:t>
            </a:r>
            <a:endParaRPr lang="en-GB" sz="700" b="0" strike="noStrike" spc="-1">
              <a:latin typeface="Arial"/>
            </a:endParaRPr>
          </a:p>
        </p:txBody>
      </p:sp>
      <p:sp>
        <p:nvSpPr>
          <p:cNvPr id="19" name="CustomShape 13"/>
          <p:cNvSpPr/>
          <p:nvPr/>
        </p:nvSpPr>
        <p:spPr>
          <a:xfrm>
            <a:off x="251280" y="6645960"/>
            <a:ext cx="1103760" cy="107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 algn="r">
              <a:lnSpc>
                <a:spcPct val="100000"/>
              </a:lnSpc>
              <a:spcBef>
                <a:spcPts val="400"/>
              </a:spcBef>
            </a:pPr>
            <a:r>
              <a:rPr lang="en-GB" sz="700" b="1" strike="noStrike" spc="-1">
                <a:solidFill>
                  <a:srgbClr val="FFFFFF"/>
                </a:solidFill>
                <a:latin typeface="Arial"/>
                <a:ea typeface="Arial"/>
              </a:rPr>
              <a:t>6. marts 2019</a:t>
            </a:r>
            <a:endParaRPr lang="en-GB" sz="700" b="0" strike="noStrike" spc="-1">
              <a:latin typeface="Arial"/>
            </a:endParaRPr>
          </a:p>
        </p:txBody>
      </p:sp>
      <p:sp>
        <p:nvSpPr>
          <p:cNvPr id="20" name="CustomShape 14"/>
          <p:cNvSpPr/>
          <p:nvPr/>
        </p:nvSpPr>
        <p:spPr>
          <a:xfrm>
            <a:off x="0" y="0"/>
            <a:ext cx="12192840" cy="50040"/>
          </a:xfrm>
          <a:prstGeom prst="rect">
            <a:avLst/>
          </a:pr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PlaceHolder 15"/>
          <p:cNvSpPr>
            <a:spLocks noGrp="1"/>
          </p:cNvSpPr>
          <p:nvPr>
            <p:ph type="title"/>
          </p:nvPr>
        </p:nvSpPr>
        <p:spPr>
          <a:xfrm>
            <a:off x="249840" y="3545280"/>
            <a:ext cx="10839600" cy="270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>
              <a:lnSpc>
                <a:spcPct val="93000"/>
              </a:lnSpc>
            </a:pPr>
            <a:r>
              <a:rPr lang="en-GB" sz="8000" b="1" strike="noStrike" spc="-1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lang="en-GB" sz="8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16"/>
          <p:cNvSpPr>
            <a:spLocks noGrp="1"/>
          </p:cNvSpPr>
          <p:nvPr>
            <p:ph type="body"/>
          </p:nvPr>
        </p:nvSpPr>
        <p:spPr>
          <a:xfrm>
            <a:off x="246960" y="1704960"/>
            <a:ext cx="10839600" cy="1660320"/>
          </a:xfrm>
          <a:prstGeom prst="rect">
            <a:avLst/>
          </a:prstGeom>
        </p:spPr>
        <p:txBody>
          <a:bodyPr lIns="0" tIns="0" rIns="0" bIns="0" anchor="b">
            <a:normAutofit fontScale="52000"/>
          </a:bodyPr>
          <a:lstStyle/>
          <a:p>
            <a:pPr>
              <a:lnSpc>
                <a:spcPct val="110000"/>
              </a:lnSpc>
            </a:pPr>
            <a:r>
              <a:rPr lang="en-GB" sz="30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  <a:p>
            <a:pPr marL="546120" lvl="1" indent="-329760">
              <a:lnSpc>
                <a:spcPct val="11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en-GB" sz="30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  <a:p>
            <a:pPr marL="747720" lvl="2" indent="-329760">
              <a:lnSpc>
                <a:spcPct val="11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GB" sz="30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  <a:p>
            <a:pPr marL="960120" lvl="3" indent="-329760">
              <a:lnSpc>
                <a:spcPct val="11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en-GB" sz="30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  <a:p>
            <a:pPr marL="1158120" lvl="4" indent="-329760">
              <a:lnSpc>
                <a:spcPct val="110000"/>
              </a:lnSpc>
              <a:buClr>
                <a:srgbClr val="000000"/>
              </a:buClr>
              <a:buFont typeface="StarSymbol"/>
              <a:buChar char="»"/>
            </a:pPr>
            <a:r>
              <a:rPr lang="en-GB" sz="30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17"/>
          <p:cNvSpPr>
            <a:spLocks noGrp="1"/>
          </p:cNvSpPr>
          <p:nvPr>
            <p:ph type="sldNum"/>
          </p:nvPr>
        </p:nvSpPr>
        <p:spPr>
          <a:xfrm>
            <a:off x="11506320" y="6636240"/>
            <a:ext cx="126720" cy="126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pic>
        <p:nvPicPr>
          <p:cNvPr id="24" name="ESS.png"/>
          <p:cNvPicPr/>
          <p:nvPr/>
        </p:nvPicPr>
        <p:blipFill>
          <a:blip r:embed="rId14"/>
          <a:stretch/>
        </p:blipFill>
        <p:spPr>
          <a:xfrm>
            <a:off x="730080" y="252000"/>
            <a:ext cx="1137960" cy="611640"/>
          </a:xfrm>
          <a:prstGeom prst="rect">
            <a:avLst/>
          </a:prstGeom>
          <a:ln w="12600">
            <a:noFill/>
          </a:ln>
        </p:spPr>
      </p:pic>
      <p:grpSp>
        <p:nvGrpSpPr>
          <p:cNvPr id="25" name="Group 18"/>
          <p:cNvGrpSpPr/>
          <p:nvPr/>
        </p:nvGrpSpPr>
        <p:grpSpPr>
          <a:xfrm>
            <a:off x="11017800" y="228960"/>
            <a:ext cx="1149840" cy="6269040"/>
            <a:chOff x="11017800" y="228960"/>
            <a:chExt cx="1149840" cy="6269040"/>
          </a:xfrm>
        </p:grpSpPr>
        <p:grpSp>
          <p:nvGrpSpPr>
            <p:cNvPr id="26" name="Group 19"/>
            <p:cNvGrpSpPr/>
            <p:nvPr/>
          </p:nvGrpSpPr>
          <p:grpSpPr>
            <a:xfrm>
              <a:off x="11091600" y="5391720"/>
              <a:ext cx="1059840" cy="1106280"/>
              <a:chOff x="11091600" y="5391720"/>
              <a:chExt cx="1059840" cy="1106280"/>
            </a:xfrm>
          </p:grpSpPr>
          <p:sp>
            <p:nvSpPr>
              <p:cNvPr id="27" name="CustomShape 20"/>
              <p:cNvSpPr/>
              <p:nvPr/>
            </p:nvSpPr>
            <p:spPr>
              <a:xfrm>
                <a:off x="11095200" y="6053040"/>
                <a:ext cx="170640" cy="24912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60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28" name="logoill.pdf"/>
              <p:cNvPicPr/>
              <p:nvPr/>
            </p:nvPicPr>
            <p:blipFill>
              <a:blip r:embed="rId15"/>
              <a:stretch/>
            </p:blipFill>
            <p:spPr>
              <a:xfrm>
                <a:off x="11802600" y="6063120"/>
                <a:ext cx="239760" cy="22896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29" name="mcstas-logo.pdf"/>
              <p:cNvPicPr/>
              <p:nvPr/>
            </p:nvPicPr>
            <p:blipFill>
              <a:blip r:embed="rId16"/>
              <a:stretch/>
            </p:blipFill>
            <p:spPr>
              <a:xfrm>
                <a:off x="11091600" y="5391720"/>
                <a:ext cx="1059840" cy="62280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30" name="PSI-Logo_trans.png"/>
              <p:cNvPicPr/>
              <p:nvPr/>
            </p:nvPicPr>
            <p:blipFill>
              <a:blip r:embed="rId17"/>
              <a:stretch/>
            </p:blipFill>
            <p:spPr>
              <a:xfrm>
                <a:off x="11486520" y="6123600"/>
                <a:ext cx="298440" cy="10908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31" name="ku-logo.pdf"/>
              <p:cNvPicPr/>
              <p:nvPr/>
            </p:nvPicPr>
            <p:blipFill>
              <a:blip r:embed="rId18"/>
              <a:stretch/>
            </p:blipFill>
            <p:spPr>
              <a:xfrm>
                <a:off x="11283120" y="6050880"/>
                <a:ext cx="187200" cy="25452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32" name="ESS_Logo_Frugal_Blue_cmyk.png"/>
              <p:cNvPicPr/>
              <p:nvPr/>
            </p:nvPicPr>
            <p:blipFill>
              <a:blip r:embed="rId19"/>
              <a:stretch/>
            </p:blipFill>
            <p:spPr>
              <a:xfrm>
                <a:off x="11405520" y="6278760"/>
                <a:ext cx="407520" cy="219240"/>
              </a:xfrm>
              <a:prstGeom prst="rect">
                <a:avLst/>
              </a:prstGeom>
              <a:ln w="12600">
                <a:noFill/>
              </a:ln>
            </p:spPr>
          </p:pic>
        </p:grpSp>
        <p:pic>
          <p:nvPicPr>
            <p:cNvPr id="33" name="Image"/>
            <p:cNvPicPr/>
            <p:nvPr/>
          </p:nvPicPr>
          <p:blipFill>
            <a:blip r:embed="rId20"/>
            <a:stretch/>
          </p:blipFill>
          <p:spPr>
            <a:xfrm>
              <a:off x="11017800" y="228960"/>
              <a:ext cx="1103760" cy="4026600"/>
            </a:xfrm>
            <a:prstGeom prst="rect">
              <a:avLst/>
            </a:prstGeom>
            <a:ln w="12600">
              <a:noFill/>
            </a:ln>
          </p:spPr>
        </p:pic>
        <p:sp>
          <p:nvSpPr>
            <p:cNvPr id="34" name="CustomShape 21"/>
            <p:cNvSpPr/>
            <p:nvPr/>
          </p:nvSpPr>
          <p:spPr>
            <a:xfrm>
              <a:off x="11029680" y="4385160"/>
              <a:ext cx="1137960" cy="8175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b">
              <a:normAutofit fontScale="94000"/>
            </a:bodyPr>
            <a:lstStyle/>
            <a:p>
              <a:pPr algn="ctr">
                <a:lnSpc>
                  <a:spcPct val="110000"/>
                </a:lnSpc>
              </a:pPr>
              <a:r>
                <a:rPr lang="en-GB" sz="1670" b="1" i="1" strike="noStrike" spc="-1">
                  <a:solidFill>
                    <a:srgbClr val="000000"/>
                  </a:solidFill>
                  <a:latin typeface="Arial"/>
                  <a:ea typeface="Arial"/>
                </a:rPr>
                <a:t>2019 CSNS</a:t>
              </a:r>
              <a:br/>
              <a:r>
                <a:rPr lang="en-GB" sz="1670" b="1" i="1" strike="noStrike" spc="-1">
                  <a:solidFill>
                    <a:srgbClr val="000000"/>
                  </a:solidFill>
                  <a:latin typeface="Arial"/>
                  <a:ea typeface="Arial"/>
                </a:rPr>
                <a:t>McStas School</a:t>
              </a:r>
              <a:endParaRPr lang="en-GB" sz="1670" b="0" strike="noStrike" spc="-1">
                <a:latin typeface="Aria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 hidden="1"/>
          <p:cNvSpPr/>
          <p:nvPr/>
        </p:nvSpPr>
        <p:spPr>
          <a:xfrm>
            <a:off x="252000" y="252000"/>
            <a:ext cx="419400" cy="611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" name="CustomShape 2" hidden="1"/>
          <p:cNvSpPr/>
          <p:nvPr/>
        </p:nvSpPr>
        <p:spPr>
          <a:xfrm>
            <a:off x="0" y="6541200"/>
            <a:ext cx="12192840" cy="316440"/>
          </a:xfrm>
          <a:prstGeom prst="rect">
            <a:avLst/>
          </a:pr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" name="CustomShape 3" hidden="1"/>
          <p:cNvSpPr/>
          <p:nvPr/>
        </p:nvSpPr>
        <p:spPr>
          <a:xfrm>
            <a:off x="1774800" y="6645960"/>
            <a:ext cx="3396600" cy="107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GB" sz="700" b="1" strike="noStrike" spc="-1">
                <a:solidFill>
                  <a:srgbClr val="FFFFFF"/>
                </a:solidFill>
                <a:latin typeface="Arial"/>
                <a:ea typeface="Arial"/>
              </a:rPr>
              <a:t>2019 McStas school @ CSNS</a:t>
            </a:r>
            <a:endParaRPr lang="en-GB" sz="700" b="0" strike="noStrike" spc="-1">
              <a:latin typeface="Arial"/>
            </a:endParaRPr>
          </a:p>
        </p:txBody>
      </p:sp>
      <p:sp>
        <p:nvSpPr>
          <p:cNvPr id="74" name="CustomShape 4" hidden="1"/>
          <p:cNvSpPr/>
          <p:nvPr/>
        </p:nvSpPr>
        <p:spPr>
          <a:xfrm>
            <a:off x="251280" y="6645960"/>
            <a:ext cx="1103760" cy="107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 algn="r">
              <a:lnSpc>
                <a:spcPct val="100000"/>
              </a:lnSpc>
              <a:spcBef>
                <a:spcPts val="400"/>
              </a:spcBef>
            </a:pPr>
            <a:r>
              <a:rPr lang="en-GB" sz="700" b="1" strike="noStrike" spc="-1">
                <a:solidFill>
                  <a:srgbClr val="FFFFFF"/>
                </a:solidFill>
                <a:latin typeface="Arial"/>
                <a:ea typeface="Arial"/>
              </a:rPr>
              <a:t>6. marts 2019</a:t>
            </a:r>
            <a:endParaRPr lang="en-GB" sz="700" b="0" strike="noStrike" spc="-1">
              <a:latin typeface="Arial"/>
            </a:endParaRPr>
          </a:p>
        </p:txBody>
      </p:sp>
      <p:sp>
        <p:nvSpPr>
          <p:cNvPr id="75" name="CustomShape 5" hidden="1"/>
          <p:cNvSpPr/>
          <p:nvPr/>
        </p:nvSpPr>
        <p:spPr>
          <a:xfrm>
            <a:off x="0" y="0"/>
            <a:ext cx="12192840" cy="50040"/>
          </a:xfrm>
          <a:prstGeom prst="rect">
            <a:avLst/>
          </a:pr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6" name="ESS.png"/>
          <p:cNvPicPr/>
          <p:nvPr/>
        </p:nvPicPr>
        <p:blipFill>
          <a:blip r:embed="rId14"/>
          <a:stretch/>
        </p:blipFill>
        <p:spPr>
          <a:xfrm>
            <a:off x="730080" y="252000"/>
            <a:ext cx="1137960" cy="611640"/>
          </a:xfrm>
          <a:prstGeom prst="rect">
            <a:avLst/>
          </a:prstGeom>
          <a:ln w="12600">
            <a:noFill/>
          </a:ln>
        </p:spPr>
      </p:pic>
      <p:grpSp>
        <p:nvGrpSpPr>
          <p:cNvPr id="77" name="Group 6"/>
          <p:cNvGrpSpPr/>
          <p:nvPr/>
        </p:nvGrpSpPr>
        <p:grpSpPr>
          <a:xfrm>
            <a:off x="297000" y="988920"/>
            <a:ext cx="1012320" cy="5522040"/>
            <a:chOff x="297000" y="988920"/>
            <a:chExt cx="1012320" cy="5522040"/>
          </a:xfrm>
        </p:grpSpPr>
        <p:grpSp>
          <p:nvGrpSpPr>
            <p:cNvPr id="78" name="Group 7"/>
            <p:cNvGrpSpPr/>
            <p:nvPr/>
          </p:nvGrpSpPr>
          <p:grpSpPr>
            <a:xfrm>
              <a:off x="361800" y="5536440"/>
              <a:ext cx="933480" cy="974520"/>
              <a:chOff x="361800" y="5536440"/>
              <a:chExt cx="933480" cy="974520"/>
            </a:xfrm>
          </p:grpSpPr>
          <p:sp>
            <p:nvSpPr>
              <p:cNvPr id="79" name="CustomShape 8"/>
              <p:cNvSpPr/>
              <p:nvPr/>
            </p:nvSpPr>
            <p:spPr>
              <a:xfrm>
                <a:off x="365040" y="6118920"/>
                <a:ext cx="150120" cy="21924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60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80" name="logoill.pdf"/>
              <p:cNvPicPr/>
              <p:nvPr/>
            </p:nvPicPr>
            <p:blipFill>
              <a:blip r:embed="rId15"/>
              <a:stretch/>
            </p:blipFill>
            <p:spPr>
              <a:xfrm>
                <a:off x="987840" y="6127920"/>
                <a:ext cx="210960" cy="20160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81" name="mcstas-logo.pdf"/>
              <p:cNvPicPr/>
              <p:nvPr/>
            </p:nvPicPr>
            <p:blipFill>
              <a:blip r:embed="rId16"/>
              <a:stretch/>
            </p:blipFill>
            <p:spPr>
              <a:xfrm>
                <a:off x="361800" y="5536440"/>
                <a:ext cx="933480" cy="54828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82" name="PSI-Logo_trans.png"/>
              <p:cNvPicPr/>
              <p:nvPr/>
            </p:nvPicPr>
            <p:blipFill>
              <a:blip r:embed="rId17"/>
              <a:stretch/>
            </p:blipFill>
            <p:spPr>
              <a:xfrm>
                <a:off x="709560" y="6181200"/>
                <a:ext cx="262800" cy="9612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83" name="ku-logo.pdf"/>
              <p:cNvPicPr/>
              <p:nvPr/>
            </p:nvPicPr>
            <p:blipFill>
              <a:blip r:embed="rId18"/>
              <a:stretch/>
            </p:blipFill>
            <p:spPr>
              <a:xfrm>
                <a:off x="530280" y="6117120"/>
                <a:ext cx="164880" cy="22392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84" name="ESS_Logo_Frugal_Blue_cmyk.png"/>
              <p:cNvPicPr/>
              <p:nvPr/>
            </p:nvPicPr>
            <p:blipFill>
              <a:blip r:embed="rId19"/>
              <a:stretch/>
            </p:blipFill>
            <p:spPr>
              <a:xfrm>
                <a:off x="638280" y="6318000"/>
                <a:ext cx="358920" cy="192960"/>
              </a:xfrm>
              <a:prstGeom prst="rect">
                <a:avLst/>
              </a:prstGeom>
              <a:ln w="12600">
                <a:noFill/>
              </a:ln>
            </p:spPr>
          </p:pic>
        </p:grpSp>
        <p:pic>
          <p:nvPicPr>
            <p:cNvPr id="85" name="Image"/>
            <p:cNvPicPr/>
            <p:nvPr/>
          </p:nvPicPr>
          <p:blipFill>
            <a:blip r:embed="rId20"/>
            <a:stretch/>
          </p:blipFill>
          <p:spPr>
            <a:xfrm>
              <a:off x="297000" y="988920"/>
              <a:ext cx="972000" cy="3546720"/>
            </a:xfrm>
            <a:prstGeom prst="rect">
              <a:avLst/>
            </a:prstGeom>
            <a:ln w="12600">
              <a:noFill/>
            </a:ln>
          </p:spPr>
        </p:pic>
        <p:sp>
          <p:nvSpPr>
            <p:cNvPr id="86" name="CustomShape 9"/>
            <p:cNvSpPr/>
            <p:nvPr/>
          </p:nvSpPr>
          <p:spPr>
            <a:xfrm>
              <a:off x="307080" y="4649760"/>
              <a:ext cx="1002240" cy="7200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b">
              <a:normAutofit lnSpcReduction="10000"/>
            </a:bodyPr>
            <a:lstStyle/>
            <a:p>
              <a:pPr algn="ctr">
                <a:lnSpc>
                  <a:spcPct val="110000"/>
                </a:lnSpc>
              </a:pPr>
              <a:r>
                <a:rPr lang="en-GB" sz="1480" b="1" i="1" strike="noStrike" spc="-1">
                  <a:solidFill>
                    <a:srgbClr val="000000"/>
                  </a:solidFill>
                  <a:latin typeface="Arial"/>
                  <a:ea typeface="Arial"/>
                </a:rPr>
                <a:t>2019 CSNS</a:t>
              </a:r>
              <a:br/>
              <a:r>
                <a:rPr lang="en-GB" sz="1480" b="1" i="1" strike="noStrike" spc="-1">
                  <a:solidFill>
                    <a:srgbClr val="000000"/>
                  </a:solidFill>
                  <a:latin typeface="Arial"/>
                  <a:ea typeface="Arial"/>
                </a:rPr>
                <a:t>McStas School</a:t>
              </a:r>
              <a:endParaRPr lang="en-GB" sz="1480" b="0" strike="noStrike" spc="-1">
                <a:latin typeface="Arial"/>
              </a:endParaRPr>
            </a:p>
          </p:txBody>
        </p:sp>
      </p:grpSp>
      <p:sp>
        <p:nvSpPr>
          <p:cNvPr id="87" name="CustomShape 10"/>
          <p:cNvSpPr/>
          <p:nvPr/>
        </p:nvSpPr>
        <p:spPr>
          <a:xfrm>
            <a:off x="252000" y="252000"/>
            <a:ext cx="419400" cy="611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11"/>
          <p:cNvSpPr/>
          <p:nvPr/>
        </p:nvSpPr>
        <p:spPr>
          <a:xfrm>
            <a:off x="0" y="6541200"/>
            <a:ext cx="12192840" cy="316440"/>
          </a:xfrm>
          <a:prstGeom prst="rect">
            <a:avLst/>
          </a:pr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CustomShape 12"/>
          <p:cNvSpPr/>
          <p:nvPr/>
        </p:nvSpPr>
        <p:spPr>
          <a:xfrm>
            <a:off x="1774800" y="6645960"/>
            <a:ext cx="3396600" cy="107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GB" sz="700" b="1" strike="noStrike" spc="-1">
                <a:solidFill>
                  <a:srgbClr val="FFFFFF"/>
                </a:solidFill>
                <a:latin typeface="Arial"/>
                <a:ea typeface="Arial"/>
              </a:rPr>
              <a:t>2019 McStas school @ CSNS</a:t>
            </a:r>
            <a:endParaRPr lang="en-GB" sz="700" b="0" strike="noStrike" spc="-1">
              <a:latin typeface="Arial"/>
            </a:endParaRPr>
          </a:p>
        </p:txBody>
      </p:sp>
      <p:sp>
        <p:nvSpPr>
          <p:cNvPr id="90" name="CustomShape 13"/>
          <p:cNvSpPr/>
          <p:nvPr/>
        </p:nvSpPr>
        <p:spPr>
          <a:xfrm>
            <a:off x="251280" y="6645960"/>
            <a:ext cx="1103760" cy="10728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spAutoFit/>
          </a:bodyPr>
          <a:lstStyle/>
          <a:p>
            <a:pPr algn="r">
              <a:lnSpc>
                <a:spcPct val="100000"/>
              </a:lnSpc>
              <a:spcBef>
                <a:spcPts val="400"/>
              </a:spcBef>
            </a:pPr>
            <a:r>
              <a:rPr lang="en-GB" sz="700" b="1" strike="noStrike" spc="-1">
                <a:solidFill>
                  <a:srgbClr val="FFFFFF"/>
                </a:solidFill>
                <a:latin typeface="Arial"/>
                <a:ea typeface="Arial"/>
              </a:rPr>
              <a:t>6. marts 2019</a:t>
            </a:r>
            <a:endParaRPr lang="en-GB" sz="700" b="0" strike="noStrike" spc="-1">
              <a:latin typeface="Arial"/>
            </a:endParaRPr>
          </a:p>
        </p:txBody>
      </p:sp>
      <p:sp>
        <p:nvSpPr>
          <p:cNvPr id="91" name="CustomShape 14"/>
          <p:cNvSpPr/>
          <p:nvPr/>
        </p:nvSpPr>
        <p:spPr>
          <a:xfrm>
            <a:off x="0" y="0"/>
            <a:ext cx="12192840" cy="50040"/>
          </a:xfrm>
          <a:prstGeom prst="rect">
            <a:avLst/>
          </a:prstGeom>
          <a:solidFill>
            <a:schemeClr val="accent1"/>
          </a:solidFill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2" name="PlaceHolder 15"/>
          <p:cNvSpPr>
            <a:spLocks noGrp="1"/>
          </p:cNvSpPr>
          <p:nvPr>
            <p:ph type="title"/>
          </p:nvPr>
        </p:nvSpPr>
        <p:spPr>
          <a:xfrm>
            <a:off x="1774800" y="426240"/>
            <a:ext cx="9312120" cy="972360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3000" b="1" strike="noStrike" spc="-1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16"/>
          <p:cNvSpPr>
            <a:spLocks noGrp="1"/>
          </p:cNvSpPr>
          <p:nvPr>
            <p:ph type="body"/>
          </p:nvPr>
        </p:nvSpPr>
        <p:spPr>
          <a:xfrm>
            <a:off x="1774800" y="1706400"/>
            <a:ext cx="9312120" cy="4545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198000" indent="-1976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One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414000" lvl="1" indent="-1976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ymbol" charset="2"/>
              <a:buChar char="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Two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615600" lvl="2" indent="-1976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Three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828000" lvl="3" indent="-1976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ymbol" charset="2"/>
              <a:buChar char="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Four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1026000" lvl="4" indent="-1976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StarSymbol"/>
              <a:buChar char="»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Arial"/>
              </a:rPr>
              <a:t>Body Level Five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17"/>
          <p:cNvSpPr>
            <a:spLocks noGrp="1"/>
          </p:cNvSpPr>
          <p:nvPr>
            <p:ph type="sldNum"/>
          </p:nvPr>
        </p:nvSpPr>
        <p:spPr>
          <a:xfrm>
            <a:off x="11506320" y="6636240"/>
            <a:ext cx="126720" cy="126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grpSp>
        <p:nvGrpSpPr>
          <p:cNvPr id="95" name="Group 18"/>
          <p:cNvGrpSpPr/>
          <p:nvPr/>
        </p:nvGrpSpPr>
        <p:grpSpPr>
          <a:xfrm>
            <a:off x="297000" y="988920"/>
            <a:ext cx="1012320" cy="5522040"/>
            <a:chOff x="297000" y="988920"/>
            <a:chExt cx="1012320" cy="5522040"/>
          </a:xfrm>
        </p:grpSpPr>
        <p:grpSp>
          <p:nvGrpSpPr>
            <p:cNvPr id="96" name="Group 19"/>
            <p:cNvGrpSpPr/>
            <p:nvPr/>
          </p:nvGrpSpPr>
          <p:grpSpPr>
            <a:xfrm>
              <a:off x="361800" y="5536440"/>
              <a:ext cx="933480" cy="974520"/>
              <a:chOff x="361800" y="5536440"/>
              <a:chExt cx="933480" cy="974520"/>
            </a:xfrm>
          </p:grpSpPr>
          <p:sp>
            <p:nvSpPr>
              <p:cNvPr id="97" name="CustomShape 20"/>
              <p:cNvSpPr/>
              <p:nvPr/>
            </p:nvSpPr>
            <p:spPr>
              <a:xfrm>
                <a:off x="365040" y="6118920"/>
                <a:ext cx="150120" cy="21924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60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pic>
            <p:nvPicPr>
              <p:cNvPr id="98" name="logoill.pdf"/>
              <p:cNvPicPr/>
              <p:nvPr/>
            </p:nvPicPr>
            <p:blipFill>
              <a:blip r:embed="rId15"/>
              <a:stretch/>
            </p:blipFill>
            <p:spPr>
              <a:xfrm>
                <a:off x="987840" y="6127920"/>
                <a:ext cx="210960" cy="20160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99" name="mcstas-logo.pdf"/>
              <p:cNvPicPr/>
              <p:nvPr/>
            </p:nvPicPr>
            <p:blipFill>
              <a:blip r:embed="rId16"/>
              <a:stretch/>
            </p:blipFill>
            <p:spPr>
              <a:xfrm>
                <a:off x="361800" y="5536440"/>
                <a:ext cx="933480" cy="54828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100" name="PSI-Logo_trans.png"/>
              <p:cNvPicPr/>
              <p:nvPr/>
            </p:nvPicPr>
            <p:blipFill>
              <a:blip r:embed="rId17"/>
              <a:stretch/>
            </p:blipFill>
            <p:spPr>
              <a:xfrm>
                <a:off x="709560" y="6181200"/>
                <a:ext cx="262800" cy="9612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101" name="ku-logo.pdf"/>
              <p:cNvPicPr/>
              <p:nvPr/>
            </p:nvPicPr>
            <p:blipFill>
              <a:blip r:embed="rId18"/>
              <a:stretch/>
            </p:blipFill>
            <p:spPr>
              <a:xfrm>
                <a:off x="530280" y="6117120"/>
                <a:ext cx="164880" cy="22392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102" name="ESS_Logo_Frugal_Blue_cmyk.png"/>
              <p:cNvPicPr/>
              <p:nvPr/>
            </p:nvPicPr>
            <p:blipFill>
              <a:blip r:embed="rId19"/>
              <a:stretch/>
            </p:blipFill>
            <p:spPr>
              <a:xfrm>
                <a:off x="638280" y="6318000"/>
                <a:ext cx="358920" cy="192960"/>
              </a:xfrm>
              <a:prstGeom prst="rect">
                <a:avLst/>
              </a:prstGeom>
              <a:ln w="12600">
                <a:noFill/>
              </a:ln>
            </p:spPr>
          </p:pic>
        </p:grpSp>
        <p:pic>
          <p:nvPicPr>
            <p:cNvPr id="103" name="Image"/>
            <p:cNvPicPr/>
            <p:nvPr/>
          </p:nvPicPr>
          <p:blipFill>
            <a:blip r:embed="rId20"/>
            <a:stretch/>
          </p:blipFill>
          <p:spPr>
            <a:xfrm>
              <a:off x="297000" y="988920"/>
              <a:ext cx="972000" cy="3546720"/>
            </a:xfrm>
            <a:prstGeom prst="rect">
              <a:avLst/>
            </a:prstGeom>
            <a:ln w="12600">
              <a:noFill/>
            </a:ln>
          </p:spPr>
        </p:pic>
        <p:sp>
          <p:nvSpPr>
            <p:cNvPr id="104" name="CustomShape 21"/>
            <p:cNvSpPr/>
            <p:nvPr/>
          </p:nvSpPr>
          <p:spPr>
            <a:xfrm>
              <a:off x="307080" y="4649760"/>
              <a:ext cx="1002240" cy="7200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0" tIns="0" rIns="0" bIns="0" anchor="b">
              <a:normAutofit lnSpcReduction="10000"/>
            </a:bodyPr>
            <a:lstStyle/>
            <a:p>
              <a:pPr algn="ctr">
                <a:lnSpc>
                  <a:spcPct val="110000"/>
                </a:lnSpc>
              </a:pPr>
              <a:r>
                <a:rPr lang="en-GB" sz="1480" b="1" i="1" strike="noStrike" spc="-1">
                  <a:solidFill>
                    <a:srgbClr val="000000"/>
                  </a:solidFill>
                  <a:latin typeface="Arial"/>
                  <a:ea typeface="Arial"/>
                </a:rPr>
                <a:t>2019 CSNS</a:t>
              </a:r>
              <a:br/>
              <a:r>
                <a:rPr lang="en-GB" sz="1480" b="1" i="1" strike="noStrike" spc="-1">
                  <a:solidFill>
                    <a:srgbClr val="000000"/>
                  </a:solidFill>
                  <a:latin typeface="Arial"/>
                  <a:ea typeface="Arial"/>
                </a:rPr>
                <a:t>McStas School</a:t>
              </a:r>
              <a:endParaRPr lang="en-GB" sz="1480" b="0" strike="noStrike" spc="-1">
                <a:latin typeface="Arial"/>
              </a:endParaRPr>
            </a:p>
          </p:txBody>
        </p:sp>
      </p:grpSp>
      <p:pic>
        <p:nvPicPr>
          <p:cNvPr id="105" name="ESS.png"/>
          <p:cNvPicPr/>
          <p:nvPr/>
        </p:nvPicPr>
        <p:blipFill>
          <a:blip r:embed="rId14"/>
          <a:stretch/>
        </p:blipFill>
        <p:spPr>
          <a:xfrm>
            <a:off x="730080" y="252000"/>
            <a:ext cx="1137960" cy="611640"/>
          </a:xfrm>
          <a:prstGeom prst="rect">
            <a:avLst/>
          </a:prstGeom>
          <a:ln w="1260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"/><Relationship Id="rId3" Type="http://schemas.openxmlformats.org/officeDocument/2006/relationships/image" Target="../media/image9.png"/><Relationship Id="rId7" Type="http://schemas.openxmlformats.org/officeDocument/2006/relationships/image" Target="../media/image13.t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tif"/><Relationship Id="rId4" Type="http://schemas.openxmlformats.org/officeDocument/2006/relationships/image" Target="../media/image10.tif"/><Relationship Id="rId9" Type="http://schemas.openxmlformats.org/officeDocument/2006/relationships/image" Target="../media/image15.t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21.tif"/><Relationship Id="rId3" Type="http://schemas.openxmlformats.org/officeDocument/2006/relationships/image" Target="../media/image17.tif"/><Relationship Id="rId7" Type="http://schemas.openxmlformats.org/officeDocument/2006/relationships/image" Target="../media/image4.png"/><Relationship Id="rId12" Type="http://schemas.openxmlformats.org/officeDocument/2006/relationships/image" Target="../media/image20.tif"/><Relationship Id="rId17" Type="http://schemas.openxmlformats.org/officeDocument/2006/relationships/image" Target="../media/image8.jpeg"/><Relationship Id="rId2" Type="http://schemas.openxmlformats.org/officeDocument/2006/relationships/image" Target="../media/image16.tif"/><Relationship Id="rId16" Type="http://schemas.openxmlformats.org/officeDocument/2006/relationships/image" Target="../media/image24.ti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.png"/><Relationship Id="rId11" Type="http://schemas.openxmlformats.org/officeDocument/2006/relationships/image" Target="../media/image10.tif"/><Relationship Id="rId5" Type="http://schemas.openxmlformats.org/officeDocument/2006/relationships/image" Target="../media/image2.png"/><Relationship Id="rId15" Type="http://schemas.openxmlformats.org/officeDocument/2006/relationships/image" Target="../media/image23.tif"/><Relationship Id="rId10" Type="http://schemas.openxmlformats.org/officeDocument/2006/relationships/image" Target="../media/image6.png"/><Relationship Id="rId4" Type="http://schemas.openxmlformats.org/officeDocument/2006/relationships/image" Target="../media/image18.tif"/><Relationship Id="rId9" Type="http://schemas.openxmlformats.org/officeDocument/2006/relationships/image" Target="../media/image19.png"/><Relationship Id="rId1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"/><Relationship Id="rId7" Type="http://schemas.openxmlformats.org/officeDocument/2006/relationships/image" Target="../media/image27.ti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6.tif"/><Relationship Id="rId5" Type="http://schemas.openxmlformats.org/officeDocument/2006/relationships/image" Target="../media/image15.tif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7.tif"/><Relationship Id="rId4" Type="http://schemas.openxmlformats.org/officeDocument/2006/relationships/image" Target="../media/image15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7.tif"/><Relationship Id="rId4" Type="http://schemas.openxmlformats.org/officeDocument/2006/relationships/image" Target="../media/image15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3.tif"/><Relationship Id="rId5" Type="http://schemas.openxmlformats.org/officeDocument/2006/relationships/image" Target="../media/image30.jpg"/><Relationship Id="rId4" Type="http://schemas.openxmlformats.org/officeDocument/2006/relationships/image" Target="../media/image15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3.tif"/><Relationship Id="rId5" Type="http://schemas.openxmlformats.org/officeDocument/2006/relationships/image" Target="../media/image15.tif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362207" y="3545280"/>
            <a:ext cx="10839600" cy="27061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ct val="93000"/>
              </a:lnSpc>
            </a:pPr>
            <a:r>
              <a:rPr lang="en-GB" sz="8000" b="1" strike="noStrike" spc="-1" dirty="0">
                <a:solidFill>
                  <a:srgbClr val="000000"/>
                </a:solidFill>
                <a:latin typeface="Arial"/>
                <a:ea typeface="Arial"/>
              </a:rPr>
              <a:t>Welcome…</a:t>
            </a:r>
            <a:endParaRPr lang="en-GB" sz="8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1359327" y="1704960"/>
            <a:ext cx="10839600" cy="16603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GB" sz="3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Peter </a:t>
            </a:r>
            <a:r>
              <a:rPr lang="en-GB" sz="3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Willendrup</a:t>
            </a:r>
            <a:r>
              <a:rPr lang="en-GB" sz="3000" b="0" strike="noStrike" spc="-1" dirty="0">
                <a:solidFill>
                  <a:srgbClr val="000000"/>
                </a:solidFill>
                <a:latin typeface="Arial"/>
                <a:ea typeface="Arial"/>
              </a:rPr>
              <a:t>, Erik Knudsen, Mads </a:t>
            </a:r>
            <a:r>
              <a:rPr lang="en-GB" sz="300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Bertelsen</a:t>
            </a:r>
            <a:endParaRPr lang="en-GB" sz="3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TextShape 3"/>
          <p:cNvSpPr txBox="1"/>
          <p:nvPr/>
        </p:nvSpPr>
        <p:spPr>
          <a:xfrm>
            <a:off x="11506320" y="6636240"/>
            <a:ext cx="126720" cy="1267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2244600" y="-272520"/>
            <a:ext cx="9312120" cy="972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GB" sz="3000" b="1" strike="noStrike" spc="-1">
                <a:solidFill>
                  <a:srgbClr val="000000"/>
                </a:solidFill>
                <a:latin typeface="Arial"/>
                <a:ea typeface="Arial"/>
              </a:rPr>
              <a:t>Peter Willendrup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2714400" y="1706400"/>
            <a:ext cx="9312120" cy="4545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Autofit/>
          </a:bodyPr>
          <a:lstStyle/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Born 1973 in Copenhagen, DK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BSc. in Physics - RISØ / Univ. CPH 1997 </a:t>
            </a:r>
            <a:r>
              <a:rPr lang="en-GB" sz="1460" b="0" strike="noStrike" spc="-1">
                <a:solidFill>
                  <a:srgbClr val="000000"/>
                </a:solidFill>
                <a:latin typeface="Arial"/>
                <a:ea typeface="Arial"/>
              </a:rPr>
              <a:t>“Neutron diffraction and magnetic structures” </a:t>
            </a:r>
            <a:br/>
            <a:r>
              <a:rPr lang="en-GB" sz="1460" b="0" strike="noStrike" spc="-1">
                <a:solidFill>
                  <a:srgbClr val="000000"/>
                </a:solidFill>
                <a:latin typeface="Arial"/>
                <a:ea typeface="Arial"/>
              </a:rPr>
              <a:t>(Ho-Er alloys)</a:t>
            </a:r>
            <a:endParaRPr lang="en-GB" sz="146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146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Master-courses in X-ray scattering, atomic physics, solid state physics, “computer physics”, numerical analysis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MSc. in Physics, BSc. in Mathematics from Univ. CPH year 2000 </a:t>
            </a:r>
            <a:br/>
            <a:r>
              <a:rPr lang="en-GB" sz="1460" b="0" strike="noStrike" spc="-1">
                <a:solidFill>
                  <a:srgbClr val="000000"/>
                </a:solidFill>
                <a:latin typeface="Arial"/>
                <a:ea typeface="Arial"/>
              </a:rPr>
              <a:t>“Point-spread Functions in Tomography using Filtered Back-projection Reconstruction” (CT/PET/SPECT scanners)</a:t>
            </a:r>
            <a:endParaRPr lang="en-GB" sz="146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146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Software solutions for Neurobiology Research Unit, Copenhagen University Hospital 2000-2002</a:t>
            </a:r>
            <a:br/>
            <a:r>
              <a:rPr lang="en-GB" sz="1460" b="0" strike="noStrike" spc="-1">
                <a:solidFill>
                  <a:srgbClr val="000000"/>
                </a:solidFill>
                <a:latin typeface="Arial"/>
                <a:ea typeface="Arial"/>
              </a:rPr>
              <a:t>3D brain-scan visualisation, alignment MR-PET etc…</a:t>
            </a:r>
            <a:endParaRPr lang="en-GB" sz="146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TextShape 3"/>
          <p:cNvSpPr txBox="1"/>
          <p:nvPr/>
        </p:nvSpPr>
        <p:spPr>
          <a:xfrm>
            <a:off x="11506320" y="6636240"/>
            <a:ext cx="126720" cy="1267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pic>
        <p:nvPicPr>
          <p:cNvPr id="148" name="NX6A4141m.jpg"/>
          <p:cNvPicPr/>
          <p:nvPr/>
        </p:nvPicPr>
        <p:blipFill>
          <a:blip r:embed="rId2"/>
          <a:stretch/>
        </p:blipFill>
        <p:spPr>
          <a:xfrm>
            <a:off x="10298160" y="426240"/>
            <a:ext cx="1186920" cy="1612800"/>
          </a:xfrm>
          <a:prstGeom prst="rect">
            <a:avLst/>
          </a:prstGeom>
          <a:ln w="12600">
            <a:noFill/>
          </a:ln>
        </p:spPr>
      </p:pic>
      <p:pic>
        <p:nvPicPr>
          <p:cNvPr id="149" name="SafariScreenSnapz147.png"/>
          <p:cNvPicPr/>
          <p:nvPr/>
        </p:nvPicPr>
        <p:blipFill>
          <a:blip r:embed="rId3"/>
          <a:stretch/>
        </p:blipFill>
        <p:spPr>
          <a:xfrm>
            <a:off x="6787080" y="732600"/>
            <a:ext cx="2286720" cy="1283040"/>
          </a:xfrm>
          <a:prstGeom prst="rect">
            <a:avLst/>
          </a:prstGeom>
          <a:ln w="12600">
            <a:noFill/>
          </a:ln>
        </p:spPr>
      </p:pic>
      <p:pic>
        <p:nvPicPr>
          <p:cNvPr id="150" name="Image"/>
          <p:cNvPicPr/>
          <p:nvPr/>
        </p:nvPicPr>
        <p:blipFill>
          <a:blip r:embed="rId4"/>
          <a:stretch/>
        </p:blipFill>
        <p:spPr>
          <a:xfrm>
            <a:off x="1477080" y="2724120"/>
            <a:ext cx="964440" cy="299520"/>
          </a:xfrm>
          <a:prstGeom prst="rect">
            <a:avLst/>
          </a:prstGeom>
          <a:ln w="12600">
            <a:noFill/>
          </a:ln>
        </p:spPr>
      </p:pic>
      <p:pic>
        <p:nvPicPr>
          <p:cNvPr id="151" name="Image"/>
          <p:cNvPicPr/>
          <p:nvPr/>
        </p:nvPicPr>
        <p:blipFill>
          <a:blip r:embed="rId5"/>
          <a:stretch/>
        </p:blipFill>
        <p:spPr>
          <a:xfrm>
            <a:off x="1674000" y="2149560"/>
            <a:ext cx="570600" cy="570600"/>
          </a:xfrm>
          <a:prstGeom prst="rect">
            <a:avLst/>
          </a:prstGeom>
          <a:ln w="12600">
            <a:noFill/>
          </a:ln>
        </p:spPr>
      </p:pic>
      <p:pic>
        <p:nvPicPr>
          <p:cNvPr id="152" name="Image"/>
          <p:cNvPicPr/>
          <p:nvPr/>
        </p:nvPicPr>
        <p:blipFill>
          <a:blip r:embed="rId5"/>
          <a:stretch/>
        </p:blipFill>
        <p:spPr>
          <a:xfrm>
            <a:off x="1674000" y="4259160"/>
            <a:ext cx="570600" cy="570600"/>
          </a:xfrm>
          <a:prstGeom prst="rect">
            <a:avLst/>
          </a:prstGeom>
          <a:ln w="12600">
            <a:noFill/>
          </a:ln>
        </p:spPr>
      </p:pic>
      <p:pic>
        <p:nvPicPr>
          <p:cNvPr id="153" name="SafariScreenSnapz148.png"/>
          <p:cNvPicPr/>
          <p:nvPr/>
        </p:nvPicPr>
        <p:blipFill>
          <a:blip r:embed="rId6"/>
          <a:srcRect r="78624"/>
          <a:stretch/>
        </p:blipFill>
        <p:spPr>
          <a:xfrm>
            <a:off x="1744560" y="5697360"/>
            <a:ext cx="534600" cy="472320"/>
          </a:xfrm>
          <a:prstGeom prst="rect">
            <a:avLst/>
          </a:prstGeom>
          <a:ln w="12600">
            <a:noFill/>
          </a:ln>
        </p:spPr>
      </p:pic>
      <p:pic>
        <p:nvPicPr>
          <p:cNvPr id="154" name="Image"/>
          <p:cNvPicPr/>
          <p:nvPr/>
        </p:nvPicPr>
        <p:blipFill>
          <a:blip r:embed="rId7"/>
          <a:stretch/>
        </p:blipFill>
        <p:spPr>
          <a:xfrm>
            <a:off x="2468520" y="914400"/>
            <a:ext cx="898200" cy="636480"/>
          </a:xfrm>
          <a:prstGeom prst="rect">
            <a:avLst/>
          </a:prstGeom>
          <a:ln w="12600">
            <a:noFill/>
          </a:ln>
        </p:spPr>
      </p:pic>
      <p:pic>
        <p:nvPicPr>
          <p:cNvPr id="155" name="Image"/>
          <p:cNvPicPr/>
          <p:nvPr/>
        </p:nvPicPr>
        <p:blipFill>
          <a:blip r:embed="rId8"/>
          <a:stretch/>
        </p:blipFill>
        <p:spPr>
          <a:xfrm>
            <a:off x="1902240" y="880200"/>
            <a:ext cx="704880" cy="704880"/>
          </a:xfrm>
          <a:prstGeom prst="rect">
            <a:avLst/>
          </a:prstGeom>
          <a:ln w="12600">
            <a:noFill/>
          </a:ln>
        </p:spPr>
      </p:pic>
      <p:pic>
        <p:nvPicPr>
          <p:cNvPr id="156" name="Image"/>
          <p:cNvPicPr/>
          <p:nvPr/>
        </p:nvPicPr>
        <p:blipFill>
          <a:blip r:embed="rId9"/>
          <a:stretch/>
        </p:blipFill>
        <p:spPr>
          <a:xfrm>
            <a:off x="6826320" y="752760"/>
            <a:ext cx="524520" cy="334800"/>
          </a:xfrm>
          <a:prstGeom prst="rect">
            <a:avLst/>
          </a:prstGeom>
          <a:ln w="12600">
            <a:noFill/>
          </a:ln>
        </p:spPr>
      </p:pic>
      <p:pic>
        <p:nvPicPr>
          <p:cNvPr id="157" name="SafariScreenSnapz148.png"/>
          <p:cNvPicPr/>
          <p:nvPr/>
        </p:nvPicPr>
        <p:blipFill>
          <a:blip r:embed="rId6"/>
          <a:stretch/>
        </p:blipFill>
        <p:spPr>
          <a:xfrm>
            <a:off x="7898400" y="5829480"/>
            <a:ext cx="2502360" cy="47232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Image"/>
          <p:cNvPicPr/>
          <p:nvPr/>
        </p:nvPicPr>
        <p:blipFill>
          <a:blip r:embed="rId2"/>
          <a:stretch/>
        </p:blipFill>
        <p:spPr>
          <a:xfrm>
            <a:off x="9786960" y="3792600"/>
            <a:ext cx="1357920" cy="1357920"/>
          </a:xfrm>
          <a:prstGeom prst="rect">
            <a:avLst/>
          </a:prstGeom>
          <a:ln w="12600">
            <a:noFill/>
          </a:ln>
        </p:spPr>
      </p:pic>
      <p:pic>
        <p:nvPicPr>
          <p:cNvPr id="159" name="Image"/>
          <p:cNvPicPr/>
          <p:nvPr/>
        </p:nvPicPr>
        <p:blipFill>
          <a:blip r:embed="rId3"/>
          <a:stretch/>
        </p:blipFill>
        <p:spPr>
          <a:xfrm>
            <a:off x="10869840" y="4901760"/>
            <a:ext cx="873000" cy="1357920"/>
          </a:xfrm>
          <a:prstGeom prst="rect">
            <a:avLst/>
          </a:prstGeom>
          <a:ln w="12600">
            <a:noFill/>
          </a:ln>
        </p:spPr>
      </p:pic>
      <p:sp>
        <p:nvSpPr>
          <p:cNvPr id="160" name="TextShape 1"/>
          <p:cNvSpPr txBox="1"/>
          <p:nvPr/>
        </p:nvSpPr>
        <p:spPr>
          <a:xfrm>
            <a:off x="2756520" y="1706400"/>
            <a:ext cx="9312120" cy="4545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Autofit/>
          </a:bodyPr>
          <a:lstStyle/>
          <a:p>
            <a:pPr marL="162360" indent="-1620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30" b="0" strike="noStrike" spc="-1">
                <a:solidFill>
                  <a:srgbClr val="000000"/>
                </a:solidFill>
                <a:latin typeface="Arial"/>
                <a:ea typeface="Arial"/>
              </a:rPr>
              <a:t>2002- “development engineer” on the McStas project</a:t>
            </a:r>
            <a:endParaRPr lang="en-GB" sz="2130" b="0" strike="noStrike" spc="-1">
              <a:solidFill>
                <a:srgbClr val="000000"/>
              </a:solidFill>
              <a:latin typeface="Arial"/>
            </a:endParaRPr>
          </a:p>
          <a:p>
            <a:pPr marL="340200" lvl="1" indent="-16272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SzPct val="45000"/>
              <a:buFont typeface="StarSymbol"/>
              <a:buChar char="l"/>
            </a:pPr>
            <a:r>
              <a:rPr lang="en-GB" sz="1640" b="0" strike="noStrike" spc="-1">
                <a:solidFill>
                  <a:srgbClr val="000000"/>
                </a:solidFill>
                <a:latin typeface="Arial"/>
                <a:ea typeface="Arial"/>
              </a:rPr>
              <a:t>2002-2007 Risø National Lab</a:t>
            </a:r>
            <a:endParaRPr lang="en-GB" sz="1640" b="0" strike="noStrike" spc="-1">
              <a:solidFill>
                <a:srgbClr val="000000"/>
              </a:solidFill>
              <a:latin typeface="Arial"/>
            </a:endParaRPr>
          </a:p>
          <a:p>
            <a:pPr marL="340200" lvl="1" indent="-16272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SzPct val="45000"/>
              <a:buFont typeface="StarSymbol"/>
              <a:buChar char="l"/>
            </a:pPr>
            <a:r>
              <a:rPr lang="en-GB" sz="1640" b="0" strike="noStrike" spc="-1">
                <a:solidFill>
                  <a:srgbClr val="000000"/>
                </a:solidFill>
                <a:latin typeface="Arial"/>
                <a:ea typeface="Arial"/>
              </a:rPr>
              <a:t>2007-2011 Risø DTU</a:t>
            </a:r>
            <a:endParaRPr lang="en-GB" sz="1640" b="0" strike="noStrike" spc="-1">
              <a:solidFill>
                <a:srgbClr val="000000"/>
              </a:solidFill>
              <a:latin typeface="Arial"/>
            </a:endParaRPr>
          </a:p>
          <a:p>
            <a:pPr marL="340200" lvl="1" indent="-16272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SzPct val="45000"/>
              <a:buFont typeface="StarSymbol"/>
              <a:buChar char="l"/>
            </a:pPr>
            <a:r>
              <a:rPr lang="en-GB" sz="1640" b="0" strike="noStrike" spc="-1">
                <a:solidFill>
                  <a:srgbClr val="000000"/>
                </a:solidFill>
                <a:latin typeface="Arial"/>
                <a:ea typeface="Arial"/>
              </a:rPr>
              <a:t>2012- DTU Physics</a:t>
            </a:r>
            <a:endParaRPr lang="en-GB" sz="1640" b="0" strike="noStrike" spc="-1">
              <a:solidFill>
                <a:srgbClr val="000000"/>
              </a:solidFill>
              <a:latin typeface="Arial"/>
            </a:endParaRPr>
          </a:p>
          <a:p>
            <a:pPr marL="340200" lvl="1" indent="-16272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SzPct val="45000"/>
              <a:buFont typeface="StarSymbol"/>
              <a:buChar char="l"/>
            </a:pPr>
            <a:r>
              <a:rPr lang="en-GB" sz="1640" b="0" strike="noStrike" spc="-1">
                <a:solidFill>
                  <a:srgbClr val="000000"/>
                </a:solidFill>
                <a:latin typeface="Arial"/>
                <a:ea typeface="Arial"/>
              </a:rPr>
              <a:t>2015- 1/3 seconded to ESS DMSC</a:t>
            </a:r>
            <a:endParaRPr lang="en-GB" sz="164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1640" b="0" strike="noStrike" spc="-1">
              <a:solidFill>
                <a:srgbClr val="000000"/>
              </a:solidFill>
              <a:latin typeface="Arial"/>
            </a:endParaRPr>
          </a:p>
          <a:p>
            <a:pPr marL="162360" indent="-1620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30" b="0" strike="noStrike" spc="-1">
                <a:solidFill>
                  <a:srgbClr val="000000"/>
                </a:solidFill>
                <a:latin typeface="Arial"/>
                <a:ea typeface="Arial"/>
              </a:rPr>
              <a:t>External funding from EU projects, ISIS TS2 project, ESS project etc. Currently ESS project + </a:t>
            </a:r>
            <a:endParaRPr lang="en-GB" sz="213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2130" b="0" strike="noStrike" spc="-1">
              <a:solidFill>
                <a:srgbClr val="000000"/>
              </a:solidFill>
              <a:latin typeface="Arial"/>
            </a:endParaRPr>
          </a:p>
          <a:p>
            <a:pPr marL="162360" indent="-1620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30" b="0" strike="noStrike" spc="-1">
                <a:solidFill>
                  <a:srgbClr val="000000"/>
                </a:solidFill>
                <a:latin typeface="Arial"/>
                <a:ea typeface="Arial"/>
              </a:rPr>
              <a:t>Daily tasks wrt. McStas:</a:t>
            </a:r>
            <a:endParaRPr lang="en-GB" sz="2130" b="0" strike="noStrike" spc="-1">
              <a:solidFill>
                <a:srgbClr val="000000"/>
              </a:solidFill>
              <a:latin typeface="Arial"/>
            </a:endParaRPr>
          </a:p>
          <a:p>
            <a:pPr marL="340200" lvl="1" indent="-16272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SzPct val="45000"/>
              <a:buFont typeface="StarSymbol"/>
              <a:buChar char="l"/>
            </a:pPr>
            <a:r>
              <a:rPr lang="en-GB" sz="1640" b="0" strike="noStrike" spc="-1">
                <a:solidFill>
                  <a:srgbClr val="000000"/>
                </a:solidFill>
                <a:latin typeface="Arial"/>
                <a:ea typeface="Arial"/>
              </a:rPr>
              <a:t>Develop new functionality - be it physics or infrastructure-wise</a:t>
            </a:r>
            <a:endParaRPr lang="en-GB" sz="1640" b="0" strike="noStrike" spc="-1">
              <a:solidFill>
                <a:srgbClr val="000000"/>
              </a:solidFill>
              <a:latin typeface="Arial"/>
            </a:endParaRPr>
          </a:p>
          <a:p>
            <a:pPr marL="340200" lvl="1" indent="-16272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SzPct val="45000"/>
              <a:buFont typeface="StarSymbol"/>
              <a:buChar char="l"/>
            </a:pPr>
            <a:r>
              <a:rPr lang="en-GB" sz="1640" b="0" strike="noStrike" spc="-1">
                <a:solidFill>
                  <a:srgbClr val="000000"/>
                </a:solidFill>
                <a:latin typeface="Arial"/>
                <a:ea typeface="Arial"/>
              </a:rPr>
              <a:t>Work with users to solve their problems (in any area of neutron scattering…)</a:t>
            </a:r>
            <a:endParaRPr lang="en-GB" sz="1640" b="0" strike="noStrike" spc="-1">
              <a:solidFill>
                <a:srgbClr val="000000"/>
              </a:solidFill>
              <a:latin typeface="Arial"/>
            </a:endParaRPr>
          </a:p>
          <a:p>
            <a:pPr marL="340200" lvl="1" indent="-16272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SzPct val="45000"/>
              <a:buFont typeface="StarSymbol"/>
              <a:buChar char="l"/>
            </a:pPr>
            <a:r>
              <a:rPr lang="en-GB" sz="1640" b="0" strike="noStrike" spc="-1">
                <a:solidFill>
                  <a:srgbClr val="000000"/>
                </a:solidFill>
                <a:latin typeface="Arial"/>
                <a:ea typeface="Arial"/>
              </a:rPr>
              <a:t>Software expert for “anything McStas”</a:t>
            </a:r>
            <a:endParaRPr lang="en-GB" sz="1640" b="0" strike="noStrike" spc="-1">
              <a:solidFill>
                <a:srgbClr val="000000"/>
              </a:solidFill>
              <a:latin typeface="Arial"/>
            </a:endParaRPr>
          </a:p>
          <a:p>
            <a:pPr marL="340200" lvl="1" indent="-16272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SzPct val="45000"/>
              <a:buFont typeface="StarSymbol"/>
              <a:buChar char="l"/>
            </a:pPr>
            <a:r>
              <a:rPr lang="en-GB" sz="1640" b="0" strike="noStrike" spc="-1">
                <a:solidFill>
                  <a:srgbClr val="000000"/>
                </a:solidFill>
                <a:latin typeface="Arial"/>
                <a:ea typeface="Arial"/>
              </a:rPr>
              <a:t>Teach users about the code and how to use it efficiently</a:t>
            </a:r>
            <a:endParaRPr lang="en-GB" sz="164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1774800" y="426240"/>
            <a:ext cx="9312120" cy="972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GB" sz="3000" b="1" strike="noStrike" spc="-1">
                <a:solidFill>
                  <a:srgbClr val="000000"/>
                </a:solidFill>
                <a:latin typeface="Arial"/>
                <a:ea typeface="Arial"/>
              </a:rPr>
              <a:t>About the lecturer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Shape 3"/>
          <p:cNvSpPr txBox="1"/>
          <p:nvPr/>
        </p:nvSpPr>
        <p:spPr>
          <a:xfrm>
            <a:off x="11506320" y="6636240"/>
            <a:ext cx="126720" cy="1267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pic>
        <p:nvPicPr>
          <p:cNvPr id="163" name="Image"/>
          <p:cNvPicPr/>
          <p:nvPr/>
        </p:nvPicPr>
        <p:blipFill>
          <a:blip r:embed="rId4"/>
          <a:stretch/>
        </p:blipFill>
        <p:spPr>
          <a:xfrm>
            <a:off x="5884920" y="3915720"/>
            <a:ext cx="408960" cy="334800"/>
          </a:xfrm>
          <a:prstGeom prst="rect">
            <a:avLst/>
          </a:prstGeom>
          <a:ln w="12600">
            <a:noFill/>
          </a:ln>
        </p:spPr>
      </p:pic>
      <p:grpSp>
        <p:nvGrpSpPr>
          <p:cNvPr id="164" name="Group 4"/>
          <p:cNvGrpSpPr/>
          <p:nvPr/>
        </p:nvGrpSpPr>
        <p:grpSpPr>
          <a:xfrm>
            <a:off x="8763480" y="2028600"/>
            <a:ext cx="1086480" cy="1134000"/>
            <a:chOff x="8763480" y="2028600"/>
            <a:chExt cx="1086480" cy="1134000"/>
          </a:xfrm>
        </p:grpSpPr>
        <p:grpSp>
          <p:nvGrpSpPr>
            <p:cNvPr id="165" name="Group 5"/>
            <p:cNvGrpSpPr/>
            <p:nvPr/>
          </p:nvGrpSpPr>
          <p:grpSpPr>
            <a:xfrm>
              <a:off x="8763480" y="2028600"/>
              <a:ext cx="1086480" cy="936360"/>
              <a:chOff x="8763480" y="2028600"/>
              <a:chExt cx="1086480" cy="936360"/>
            </a:xfrm>
          </p:grpSpPr>
          <p:pic>
            <p:nvPicPr>
              <p:cNvPr id="166" name="logoill.pdf"/>
              <p:cNvPicPr/>
              <p:nvPr/>
            </p:nvPicPr>
            <p:blipFill>
              <a:blip r:embed="rId5"/>
              <a:stretch/>
            </p:blipFill>
            <p:spPr>
              <a:xfrm>
                <a:off x="9492120" y="2716560"/>
                <a:ext cx="245520" cy="234720"/>
              </a:xfrm>
              <a:prstGeom prst="rect">
                <a:avLst/>
              </a:prstGeom>
              <a:ln w="12600">
                <a:noFill/>
              </a:ln>
              <a:effectLst>
                <a:outerShdw blurRad="63500" dist="50760" dir="5400000" rotWithShape="0">
                  <a:srgbClr val="000000">
                    <a:alpha val="45000"/>
                  </a:srgbClr>
                </a:outerShdw>
              </a:effectLst>
            </p:spPr>
          </p:pic>
          <p:pic>
            <p:nvPicPr>
              <p:cNvPr id="167" name="mcstas-logo.pdf"/>
              <p:cNvPicPr/>
              <p:nvPr/>
            </p:nvPicPr>
            <p:blipFill>
              <a:blip r:embed="rId6"/>
              <a:stretch/>
            </p:blipFill>
            <p:spPr>
              <a:xfrm>
                <a:off x="8763480" y="2028600"/>
                <a:ext cx="1086480" cy="638280"/>
              </a:xfrm>
              <a:prstGeom prst="rect">
                <a:avLst/>
              </a:prstGeom>
              <a:ln w="12600">
                <a:noFill/>
              </a:ln>
              <a:effectLst>
                <a:outerShdw blurRad="63500" dist="50760" dir="5400000" rotWithShape="0">
                  <a:srgbClr val="000000">
                    <a:alpha val="45000"/>
                  </a:srgbClr>
                </a:outerShdw>
              </a:effectLst>
            </p:spPr>
          </p:pic>
          <p:pic>
            <p:nvPicPr>
              <p:cNvPr id="168" name="PSI-Logo_trans.png"/>
              <p:cNvPicPr/>
              <p:nvPr/>
            </p:nvPicPr>
            <p:blipFill>
              <a:blip r:embed="rId7"/>
              <a:stretch/>
            </p:blipFill>
            <p:spPr>
              <a:xfrm>
                <a:off x="9168120" y="2778840"/>
                <a:ext cx="306000" cy="111600"/>
              </a:xfrm>
              <a:prstGeom prst="rect">
                <a:avLst/>
              </a:prstGeom>
              <a:ln w="12600">
                <a:noFill/>
              </a:ln>
              <a:effectLst>
                <a:outerShdw blurRad="63500" dist="50760" dir="5400000" rotWithShape="0">
                  <a:srgbClr val="000000">
                    <a:alpha val="45000"/>
                  </a:srgbClr>
                </a:outerShdw>
              </a:effectLst>
            </p:spPr>
          </p:pic>
          <p:pic>
            <p:nvPicPr>
              <p:cNvPr id="169" name="ku-logo.pdf"/>
              <p:cNvPicPr/>
              <p:nvPr/>
            </p:nvPicPr>
            <p:blipFill>
              <a:blip r:embed="rId8"/>
              <a:stretch/>
            </p:blipFill>
            <p:spPr>
              <a:xfrm>
                <a:off x="8959680" y="2704320"/>
                <a:ext cx="191880" cy="26064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170" name="DTU_logo.png"/>
              <p:cNvPicPr/>
              <p:nvPr/>
            </p:nvPicPr>
            <p:blipFill>
              <a:blip r:embed="rId9"/>
              <a:stretch/>
            </p:blipFill>
            <p:spPr>
              <a:xfrm>
                <a:off x="8763480" y="2704320"/>
                <a:ext cx="179280" cy="260640"/>
              </a:xfrm>
              <a:prstGeom prst="rect">
                <a:avLst/>
              </a:prstGeom>
              <a:ln w="12600">
                <a:noFill/>
              </a:ln>
            </p:spPr>
          </p:pic>
        </p:grpSp>
        <p:pic>
          <p:nvPicPr>
            <p:cNvPr id="171" name="ESS_Logo_Frugal_Blue_cmyk.png"/>
            <p:cNvPicPr/>
            <p:nvPr/>
          </p:nvPicPr>
          <p:blipFill>
            <a:blip r:embed="rId10"/>
            <a:stretch/>
          </p:blipFill>
          <p:spPr>
            <a:xfrm>
              <a:off x="9085320" y="2937960"/>
              <a:ext cx="417960" cy="224640"/>
            </a:xfrm>
            <a:prstGeom prst="rect">
              <a:avLst/>
            </a:prstGeom>
            <a:ln w="12600">
              <a:noFill/>
            </a:ln>
          </p:spPr>
        </p:pic>
      </p:grpSp>
      <p:grpSp>
        <p:nvGrpSpPr>
          <p:cNvPr id="172" name="Group 6"/>
          <p:cNvGrpSpPr/>
          <p:nvPr/>
        </p:nvGrpSpPr>
        <p:grpSpPr>
          <a:xfrm>
            <a:off x="1107720" y="1831320"/>
            <a:ext cx="2504520" cy="1358280"/>
            <a:chOff x="1107720" y="1831320"/>
            <a:chExt cx="2504520" cy="1358280"/>
          </a:xfrm>
        </p:grpSpPr>
        <p:pic>
          <p:nvPicPr>
            <p:cNvPr id="173" name="Image"/>
            <p:cNvPicPr/>
            <p:nvPr/>
          </p:nvPicPr>
          <p:blipFill>
            <a:blip r:embed="rId11"/>
            <a:stretch/>
          </p:blipFill>
          <p:spPr>
            <a:xfrm>
              <a:off x="1135080" y="1831320"/>
              <a:ext cx="749880" cy="232560"/>
            </a:xfrm>
            <a:prstGeom prst="rect">
              <a:avLst/>
            </a:prstGeom>
            <a:ln w="12600">
              <a:noFill/>
            </a:ln>
          </p:spPr>
        </p:pic>
        <p:pic>
          <p:nvPicPr>
            <p:cNvPr id="174" name="Image"/>
            <p:cNvPicPr/>
            <p:nvPr/>
          </p:nvPicPr>
          <p:blipFill>
            <a:blip r:embed="rId12"/>
            <a:stretch/>
          </p:blipFill>
          <p:spPr>
            <a:xfrm>
              <a:off x="1162800" y="2127600"/>
              <a:ext cx="1382400" cy="303480"/>
            </a:xfrm>
            <a:prstGeom prst="rect">
              <a:avLst/>
            </a:prstGeom>
            <a:ln w="12600">
              <a:noFill/>
            </a:ln>
          </p:spPr>
        </p:pic>
        <p:pic>
          <p:nvPicPr>
            <p:cNvPr id="175" name="Image"/>
            <p:cNvPicPr/>
            <p:nvPr/>
          </p:nvPicPr>
          <p:blipFill>
            <a:blip r:embed="rId13"/>
            <a:stretch/>
          </p:blipFill>
          <p:spPr>
            <a:xfrm>
              <a:off x="1107720" y="2373120"/>
              <a:ext cx="2504520" cy="626040"/>
            </a:xfrm>
            <a:prstGeom prst="rect">
              <a:avLst/>
            </a:prstGeom>
            <a:ln w="12600">
              <a:noFill/>
            </a:ln>
          </p:spPr>
        </p:pic>
        <p:pic>
          <p:nvPicPr>
            <p:cNvPr id="176" name="image5.png"/>
            <p:cNvPicPr/>
            <p:nvPr/>
          </p:nvPicPr>
          <p:blipFill>
            <a:blip r:embed="rId14"/>
            <a:stretch/>
          </p:blipFill>
          <p:spPr>
            <a:xfrm>
              <a:off x="2553840" y="2459880"/>
              <a:ext cx="205920" cy="303480"/>
            </a:xfrm>
            <a:prstGeom prst="rect">
              <a:avLst/>
            </a:prstGeom>
            <a:ln w="12600">
              <a:noFill/>
            </a:ln>
          </p:spPr>
        </p:pic>
        <p:pic>
          <p:nvPicPr>
            <p:cNvPr id="177" name="Image"/>
            <p:cNvPicPr/>
            <p:nvPr/>
          </p:nvPicPr>
          <p:blipFill>
            <a:blip r:embed="rId15"/>
            <a:stretch/>
          </p:blipFill>
          <p:spPr>
            <a:xfrm>
              <a:off x="1187640" y="2788560"/>
              <a:ext cx="745200" cy="401040"/>
            </a:xfrm>
            <a:prstGeom prst="rect">
              <a:avLst/>
            </a:prstGeom>
            <a:ln w="12600">
              <a:noFill/>
            </a:ln>
          </p:spPr>
        </p:pic>
      </p:grpSp>
      <p:pic>
        <p:nvPicPr>
          <p:cNvPr id="178" name="Image"/>
          <p:cNvPicPr/>
          <p:nvPr/>
        </p:nvPicPr>
        <p:blipFill>
          <a:blip r:embed="rId16"/>
          <a:stretch/>
        </p:blipFill>
        <p:spPr>
          <a:xfrm>
            <a:off x="1490040" y="4947480"/>
            <a:ext cx="1086480" cy="1086480"/>
          </a:xfrm>
          <a:prstGeom prst="rect">
            <a:avLst/>
          </a:prstGeom>
          <a:ln w="12600">
            <a:noFill/>
          </a:ln>
        </p:spPr>
      </p:pic>
      <p:grpSp>
        <p:nvGrpSpPr>
          <p:cNvPr id="179" name="Group 7"/>
          <p:cNvGrpSpPr/>
          <p:nvPr/>
        </p:nvGrpSpPr>
        <p:grpSpPr>
          <a:xfrm>
            <a:off x="1383480" y="3517920"/>
            <a:ext cx="883800" cy="922320"/>
            <a:chOff x="1383480" y="3517920"/>
            <a:chExt cx="883800" cy="922320"/>
          </a:xfrm>
        </p:grpSpPr>
        <p:grpSp>
          <p:nvGrpSpPr>
            <p:cNvPr id="180" name="Group 8"/>
            <p:cNvGrpSpPr/>
            <p:nvPr/>
          </p:nvGrpSpPr>
          <p:grpSpPr>
            <a:xfrm>
              <a:off x="1383480" y="3517920"/>
              <a:ext cx="883800" cy="761400"/>
              <a:chOff x="1383480" y="3517920"/>
              <a:chExt cx="883800" cy="761400"/>
            </a:xfrm>
          </p:grpSpPr>
          <p:pic>
            <p:nvPicPr>
              <p:cNvPr id="181" name="logoill.pdf"/>
              <p:cNvPicPr/>
              <p:nvPr/>
            </p:nvPicPr>
            <p:blipFill>
              <a:blip r:embed="rId5"/>
              <a:stretch/>
            </p:blipFill>
            <p:spPr>
              <a:xfrm>
                <a:off x="1976400" y="4077720"/>
                <a:ext cx="199800" cy="190800"/>
              </a:xfrm>
              <a:prstGeom prst="rect">
                <a:avLst/>
              </a:prstGeom>
              <a:ln w="12600">
                <a:noFill/>
              </a:ln>
              <a:effectLst>
                <a:outerShdw blurRad="63500" dist="50760" dir="5400000" rotWithShape="0">
                  <a:srgbClr val="000000">
                    <a:alpha val="45000"/>
                  </a:srgbClr>
                </a:outerShdw>
              </a:effectLst>
            </p:spPr>
          </p:pic>
          <p:pic>
            <p:nvPicPr>
              <p:cNvPr id="182" name="mcstas-logo.pdf"/>
              <p:cNvPicPr/>
              <p:nvPr/>
            </p:nvPicPr>
            <p:blipFill>
              <a:blip r:embed="rId6"/>
              <a:stretch/>
            </p:blipFill>
            <p:spPr>
              <a:xfrm>
                <a:off x="1383480" y="3517920"/>
                <a:ext cx="883800" cy="519120"/>
              </a:xfrm>
              <a:prstGeom prst="rect">
                <a:avLst/>
              </a:prstGeom>
              <a:ln w="12600">
                <a:noFill/>
              </a:ln>
              <a:effectLst>
                <a:outerShdw blurRad="63500" dist="50760" dir="5400000" rotWithShape="0">
                  <a:srgbClr val="000000">
                    <a:alpha val="45000"/>
                  </a:srgbClr>
                </a:outerShdw>
              </a:effectLst>
            </p:spPr>
          </p:pic>
          <p:pic>
            <p:nvPicPr>
              <p:cNvPr id="183" name="PSI-Logo_trans.png"/>
              <p:cNvPicPr/>
              <p:nvPr/>
            </p:nvPicPr>
            <p:blipFill>
              <a:blip r:embed="rId7"/>
              <a:stretch/>
            </p:blipFill>
            <p:spPr>
              <a:xfrm>
                <a:off x="1712880" y="4128120"/>
                <a:ext cx="248760" cy="90720"/>
              </a:xfrm>
              <a:prstGeom prst="rect">
                <a:avLst/>
              </a:prstGeom>
              <a:ln w="12600">
                <a:noFill/>
              </a:ln>
              <a:effectLst>
                <a:outerShdw blurRad="63500" dist="50760" dir="5400000" rotWithShape="0">
                  <a:srgbClr val="000000">
                    <a:alpha val="45000"/>
                  </a:srgbClr>
                </a:outerShdw>
              </a:effectLst>
            </p:spPr>
          </p:pic>
          <p:pic>
            <p:nvPicPr>
              <p:cNvPr id="184" name="ku-logo.pdf"/>
              <p:cNvPicPr/>
              <p:nvPr/>
            </p:nvPicPr>
            <p:blipFill>
              <a:blip r:embed="rId8"/>
              <a:stretch/>
            </p:blipFill>
            <p:spPr>
              <a:xfrm>
                <a:off x="1543320" y="4067280"/>
                <a:ext cx="155880" cy="212040"/>
              </a:xfrm>
              <a:prstGeom prst="rect">
                <a:avLst/>
              </a:prstGeom>
              <a:ln w="12600">
                <a:noFill/>
              </a:ln>
            </p:spPr>
          </p:pic>
          <p:pic>
            <p:nvPicPr>
              <p:cNvPr id="185" name="DTU_logo.png"/>
              <p:cNvPicPr/>
              <p:nvPr/>
            </p:nvPicPr>
            <p:blipFill>
              <a:blip r:embed="rId9"/>
              <a:stretch/>
            </p:blipFill>
            <p:spPr>
              <a:xfrm>
                <a:off x="1383480" y="4067280"/>
                <a:ext cx="145800" cy="211680"/>
              </a:xfrm>
              <a:prstGeom prst="rect">
                <a:avLst/>
              </a:prstGeom>
              <a:ln w="12600">
                <a:noFill/>
              </a:ln>
            </p:spPr>
          </p:pic>
        </p:grpSp>
        <p:pic>
          <p:nvPicPr>
            <p:cNvPr id="186" name="ESS_Logo_Frugal_Blue_cmyk.png"/>
            <p:cNvPicPr/>
            <p:nvPr/>
          </p:nvPicPr>
          <p:blipFill>
            <a:blip r:embed="rId10"/>
            <a:stretch/>
          </p:blipFill>
          <p:spPr>
            <a:xfrm>
              <a:off x="1645560" y="4257720"/>
              <a:ext cx="339840" cy="182520"/>
            </a:xfrm>
            <a:prstGeom prst="rect">
              <a:avLst/>
            </a:prstGeom>
            <a:ln w="12600">
              <a:noFill/>
            </a:ln>
          </p:spPr>
        </p:pic>
      </p:grpSp>
      <p:pic>
        <p:nvPicPr>
          <p:cNvPr id="187" name="NX6A4141m.jpg"/>
          <p:cNvPicPr/>
          <p:nvPr/>
        </p:nvPicPr>
        <p:blipFill>
          <a:blip r:embed="rId17"/>
          <a:stretch/>
        </p:blipFill>
        <p:spPr>
          <a:xfrm>
            <a:off x="10298160" y="426240"/>
            <a:ext cx="1186920" cy="161280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extShape 1"/>
          <p:cNvSpPr txBox="1"/>
          <p:nvPr/>
        </p:nvSpPr>
        <p:spPr>
          <a:xfrm>
            <a:off x="1774800" y="426240"/>
            <a:ext cx="9312120" cy="972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b">
            <a:noAutofit/>
          </a:bodyPr>
          <a:lstStyle/>
          <a:p>
            <a:endParaRPr lang="en-GB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TextShape 2"/>
          <p:cNvSpPr txBox="1"/>
          <p:nvPr/>
        </p:nvSpPr>
        <p:spPr>
          <a:xfrm>
            <a:off x="1774800" y="1706400"/>
            <a:ext cx="9312120" cy="4545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0" name="SafariScreenSnapz152.png"/>
          <p:cNvPicPr/>
          <p:nvPr/>
        </p:nvPicPr>
        <p:blipFill>
          <a:blip r:embed="rId2"/>
          <a:stretch/>
        </p:blipFill>
        <p:spPr>
          <a:xfrm>
            <a:off x="1819080" y="-1597320"/>
            <a:ext cx="8541000" cy="9456840"/>
          </a:xfrm>
          <a:prstGeom prst="rect">
            <a:avLst/>
          </a:prstGeom>
          <a:ln w="12600">
            <a:noFill/>
          </a:ln>
        </p:spPr>
      </p:pic>
      <p:sp>
        <p:nvSpPr>
          <p:cNvPr id="191" name="TextShape 3"/>
          <p:cNvSpPr txBox="1"/>
          <p:nvPr/>
        </p:nvSpPr>
        <p:spPr>
          <a:xfrm>
            <a:off x="11506320" y="6636240"/>
            <a:ext cx="126720" cy="1267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grpSp>
        <p:nvGrpSpPr>
          <p:cNvPr id="192" name="Group 4"/>
          <p:cNvGrpSpPr/>
          <p:nvPr/>
        </p:nvGrpSpPr>
        <p:grpSpPr>
          <a:xfrm>
            <a:off x="6890760" y="4076640"/>
            <a:ext cx="913320" cy="496440"/>
            <a:chOff x="6890760" y="4076640"/>
            <a:chExt cx="913320" cy="496440"/>
          </a:xfrm>
        </p:grpSpPr>
        <p:sp>
          <p:nvSpPr>
            <p:cNvPr id="193" name="CustomShape 5"/>
            <p:cNvSpPr/>
            <p:nvPr/>
          </p:nvSpPr>
          <p:spPr>
            <a:xfrm>
              <a:off x="6890760" y="4076640"/>
              <a:ext cx="913320" cy="496440"/>
            </a:xfrm>
            <a:prstGeom prst="rect">
              <a:avLst/>
            </a:prstGeom>
            <a:solidFill>
              <a:srgbClr val="FFFFFF"/>
            </a:solidFill>
            <a:ln w="12600">
              <a:solidFill>
                <a:srgbClr val="4F81BD"/>
              </a:solidFill>
              <a:round/>
            </a:ln>
            <a:effectLst>
              <a:outerShdw blurRad="25400" dist="126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94" name="Image"/>
            <p:cNvPicPr/>
            <p:nvPr/>
          </p:nvPicPr>
          <p:blipFill>
            <a:blip r:embed="rId3"/>
            <a:stretch/>
          </p:blipFill>
          <p:spPr>
            <a:xfrm>
              <a:off x="6960240" y="4120560"/>
              <a:ext cx="759600" cy="408600"/>
            </a:xfrm>
            <a:prstGeom prst="rect">
              <a:avLst/>
            </a:prstGeom>
            <a:ln w="12600">
              <a:noFill/>
            </a:ln>
          </p:spPr>
        </p:pic>
      </p:grpSp>
      <p:grpSp>
        <p:nvGrpSpPr>
          <p:cNvPr id="195" name="Group 6"/>
          <p:cNvGrpSpPr/>
          <p:nvPr/>
        </p:nvGrpSpPr>
        <p:grpSpPr>
          <a:xfrm>
            <a:off x="4429440" y="3704400"/>
            <a:ext cx="392040" cy="558000"/>
            <a:chOff x="4429440" y="3704400"/>
            <a:chExt cx="392040" cy="558000"/>
          </a:xfrm>
        </p:grpSpPr>
        <p:sp>
          <p:nvSpPr>
            <p:cNvPr id="196" name="CustomShape 7"/>
            <p:cNvSpPr/>
            <p:nvPr/>
          </p:nvSpPr>
          <p:spPr>
            <a:xfrm>
              <a:off x="4429440" y="3704400"/>
              <a:ext cx="392040" cy="558000"/>
            </a:xfrm>
            <a:prstGeom prst="rect">
              <a:avLst/>
            </a:prstGeom>
            <a:solidFill>
              <a:srgbClr val="FFFFFF"/>
            </a:solidFill>
            <a:ln w="12600">
              <a:solidFill>
                <a:srgbClr val="FF2800"/>
              </a:solidFill>
              <a:round/>
            </a:ln>
            <a:effectLst>
              <a:outerShdw blurRad="25400" dist="126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97" name="Group"/>
            <p:cNvPicPr/>
            <p:nvPr/>
          </p:nvPicPr>
          <p:blipFill>
            <a:blip r:embed="rId4"/>
            <a:stretch/>
          </p:blipFill>
          <p:spPr>
            <a:xfrm>
              <a:off x="4487040" y="3776760"/>
              <a:ext cx="277200" cy="408600"/>
            </a:xfrm>
            <a:prstGeom prst="rect">
              <a:avLst/>
            </a:prstGeom>
            <a:ln w="12600">
              <a:noFill/>
            </a:ln>
          </p:spPr>
        </p:pic>
      </p:grpSp>
      <p:grpSp>
        <p:nvGrpSpPr>
          <p:cNvPr id="198" name="Group 8"/>
          <p:cNvGrpSpPr/>
          <p:nvPr/>
        </p:nvGrpSpPr>
        <p:grpSpPr>
          <a:xfrm>
            <a:off x="5102640" y="4290120"/>
            <a:ext cx="913320" cy="496440"/>
            <a:chOff x="5102640" y="4290120"/>
            <a:chExt cx="913320" cy="496440"/>
          </a:xfrm>
        </p:grpSpPr>
        <p:sp>
          <p:nvSpPr>
            <p:cNvPr id="199" name="CustomShape 9"/>
            <p:cNvSpPr/>
            <p:nvPr/>
          </p:nvSpPr>
          <p:spPr>
            <a:xfrm>
              <a:off x="5102640" y="4290120"/>
              <a:ext cx="913320" cy="496440"/>
            </a:xfrm>
            <a:prstGeom prst="rect">
              <a:avLst/>
            </a:prstGeom>
            <a:solidFill>
              <a:srgbClr val="FFFFFF"/>
            </a:solidFill>
            <a:ln w="12600">
              <a:solidFill>
                <a:srgbClr val="4F81BD"/>
              </a:solidFill>
              <a:round/>
            </a:ln>
            <a:effectLst>
              <a:outerShdw blurRad="25400" dist="126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200" name="Image"/>
            <p:cNvPicPr/>
            <p:nvPr/>
          </p:nvPicPr>
          <p:blipFill>
            <a:blip r:embed="rId3"/>
            <a:stretch/>
          </p:blipFill>
          <p:spPr>
            <a:xfrm>
              <a:off x="5172120" y="4334040"/>
              <a:ext cx="759600" cy="408600"/>
            </a:xfrm>
            <a:prstGeom prst="rect">
              <a:avLst/>
            </a:prstGeom>
            <a:ln w="12600">
              <a:noFill/>
            </a:ln>
          </p:spPr>
        </p:pic>
      </p:grpSp>
      <p:sp>
        <p:nvSpPr>
          <p:cNvPr id="201" name="CustomShape 10"/>
          <p:cNvSpPr/>
          <p:nvPr/>
        </p:nvSpPr>
        <p:spPr>
          <a:xfrm>
            <a:off x="5474880" y="4410360"/>
            <a:ext cx="495360" cy="24984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41400" tIns="41400" rIns="41400" bIns="41400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100" b="1" i="1" strike="noStrike" spc="-1">
                <a:solidFill>
                  <a:srgbClr val="000000"/>
                </a:solidFill>
                <a:latin typeface="Arial"/>
                <a:ea typeface="Arial"/>
              </a:rPr>
              <a:t>DMSC</a:t>
            </a:r>
            <a:endParaRPr lang="en-GB" sz="1100" b="0" strike="noStrike" spc="-1">
              <a:latin typeface="Arial"/>
            </a:endParaRPr>
          </a:p>
        </p:txBody>
      </p:sp>
      <p:pic>
        <p:nvPicPr>
          <p:cNvPr id="202" name="Image"/>
          <p:cNvPicPr/>
          <p:nvPr/>
        </p:nvPicPr>
        <p:blipFill>
          <a:blip r:embed="rId5"/>
          <a:stretch/>
        </p:blipFill>
        <p:spPr>
          <a:xfrm>
            <a:off x="3933000" y="2783520"/>
            <a:ext cx="524520" cy="334800"/>
          </a:xfrm>
          <a:prstGeom prst="rect">
            <a:avLst/>
          </a:prstGeom>
          <a:ln w="12600">
            <a:noFill/>
          </a:ln>
        </p:spPr>
      </p:pic>
      <p:pic>
        <p:nvPicPr>
          <p:cNvPr id="203" name="Image"/>
          <p:cNvPicPr/>
          <p:nvPr/>
        </p:nvPicPr>
        <p:blipFill>
          <a:blip r:embed="rId6"/>
          <a:stretch/>
        </p:blipFill>
        <p:spPr>
          <a:xfrm>
            <a:off x="7954200" y="1239480"/>
            <a:ext cx="535320" cy="365040"/>
          </a:xfrm>
          <a:prstGeom prst="rect">
            <a:avLst/>
          </a:prstGeom>
          <a:ln w="12600">
            <a:noFill/>
          </a:ln>
        </p:spPr>
      </p:pic>
      <p:pic>
        <p:nvPicPr>
          <p:cNvPr id="204" name="Image"/>
          <p:cNvPicPr/>
          <p:nvPr/>
        </p:nvPicPr>
        <p:blipFill>
          <a:blip r:embed="rId7"/>
          <a:stretch/>
        </p:blipFill>
        <p:spPr>
          <a:xfrm>
            <a:off x="7632000" y="159840"/>
            <a:ext cx="604080" cy="377640"/>
          </a:xfrm>
          <a:prstGeom prst="rect">
            <a:avLst/>
          </a:prstGeom>
          <a:ln w="12600">
            <a:noFill/>
          </a:ln>
        </p:spPr>
      </p:pic>
      <p:sp>
        <p:nvSpPr>
          <p:cNvPr id="205" name="CustomShape 11"/>
          <p:cNvSpPr/>
          <p:nvPr/>
        </p:nvSpPr>
        <p:spPr>
          <a:xfrm>
            <a:off x="7659000" y="1207800"/>
            <a:ext cx="1647360" cy="418320"/>
          </a:xfrm>
          <a:prstGeom prst="rect">
            <a:avLst/>
          </a:prstGeom>
          <a:noFill/>
          <a:ln w="126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41400" tIns="41400" rIns="41400" bIns="41400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200" b="1" strike="noStrike" spc="-1">
                <a:solidFill>
                  <a:srgbClr val="000000"/>
                </a:solidFill>
                <a:latin typeface="Verdana"/>
                <a:ea typeface="Verdana"/>
              </a:rPr>
              <a:t>(       :-)  )</a:t>
            </a:r>
            <a:endParaRPr lang="en-GB" sz="2200" b="0" strike="noStrike" spc="-1">
              <a:latin typeface="Arial"/>
            </a:endParaRPr>
          </a:p>
        </p:txBody>
      </p:sp>
      <p:pic>
        <p:nvPicPr>
          <p:cNvPr id="206" name="Image"/>
          <p:cNvPicPr/>
          <p:nvPr/>
        </p:nvPicPr>
        <p:blipFill>
          <a:blip r:embed="rId5"/>
          <a:stretch/>
        </p:blipFill>
        <p:spPr>
          <a:xfrm>
            <a:off x="3933360" y="2783520"/>
            <a:ext cx="524520" cy="33480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2244600" y="-272520"/>
            <a:ext cx="9312120" cy="972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GB" sz="3000" b="1" strike="noStrike" spc="-1">
                <a:solidFill>
                  <a:srgbClr val="000000"/>
                </a:solidFill>
                <a:latin typeface="Arial"/>
                <a:ea typeface="Arial"/>
              </a:rPr>
              <a:t>Erik Bergbäck Knudsen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TextShape 2"/>
          <p:cNvSpPr txBox="1"/>
          <p:nvPr/>
        </p:nvSpPr>
        <p:spPr>
          <a:xfrm>
            <a:off x="2714400" y="1706400"/>
            <a:ext cx="9312120" cy="4545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Autofit/>
          </a:bodyPr>
          <a:lstStyle/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Born 1974 in Finspång, SE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M. Sc. E. E – Lund University, Sweden </a:t>
            </a:r>
            <a:br/>
            <a:r>
              <a:rPr lang="en-GB" sz="1460" b="0" strike="noStrike" spc="-1">
                <a:solidFill>
                  <a:srgbClr val="000000"/>
                </a:solidFill>
                <a:latin typeface="Arial"/>
                <a:ea typeface="Arial"/>
              </a:rPr>
              <a:t>(“Multi-mode optical Fibers”)</a:t>
            </a:r>
            <a:endParaRPr lang="en-GB" sz="146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146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Ph. D. in Fiber Optics Modelling, Technical University of Denmark.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Tomographic Reconstruction Algorithms for X-ray Diffraction Microscopy Data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From 2007 – McStas and McXtrace development 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TextShape 3"/>
          <p:cNvSpPr txBox="1"/>
          <p:nvPr/>
        </p:nvSpPr>
        <p:spPr>
          <a:xfrm>
            <a:off x="11506320" y="6636240"/>
            <a:ext cx="126720" cy="1267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pic>
        <p:nvPicPr>
          <p:cNvPr id="236" name="Picture 235"/>
          <p:cNvPicPr/>
          <p:nvPr/>
        </p:nvPicPr>
        <p:blipFill>
          <a:blip r:embed="rId2"/>
          <a:stretch/>
        </p:blipFill>
        <p:spPr>
          <a:xfrm>
            <a:off x="9936000" y="576360"/>
            <a:ext cx="1451520" cy="1220400"/>
          </a:xfrm>
          <a:prstGeom prst="rect">
            <a:avLst/>
          </a:prstGeom>
          <a:ln>
            <a:noFill/>
          </a:ln>
        </p:spPr>
      </p:pic>
      <p:pic>
        <p:nvPicPr>
          <p:cNvPr id="237" name="Picture 236"/>
          <p:cNvPicPr/>
          <p:nvPr/>
        </p:nvPicPr>
        <p:blipFill>
          <a:blip r:embed="rId3"/>
          <a:stretch/>
        </p:blipFill>
        <p:spPr>
          <a:xfrm>
            <a:off x="8196120" y="360360"/>
            <a:ext cx="2171880" cy="1825560"/>
          </a:xfrm>
          <a:prstGeom prst="rect">
            <a:avLst/>
          </a:prstGeom>
          <a:ln>
            <a:noFill/>
          </a:ln>
        </p:spPr>
      </p:pic>
      <p:pic>
        <p:nvPicPr>
          <p:cNvPr id="238" name="Image"/>
          <p:cNvPicPr/>
          <p:nvPr/>
        </p:nvPicPr>
        <p:blipFill>
          <a:blip r:embed="rId4"/>
          <a:stretch/>
        </p:blipFill>
        <p:spPr>
          <a:xfrm>
            <a:off x="8136000" y="360360"/>
            <a:ext cx="750240" cy="478800"/>
          </a:xfrm>
          <a:prstGeom prst="rect">
            <a:avLst/>
          </a:prstGeom>
          <a:ln w="12600">
            <a:noFill/>
          </a:ln>
        </p:spPr>
      </p:pic>
      <p:pic>
        <p:nvPicPr>
          <p:cNvPr id="239" name="Image"/>
          <p:cNvPicPr/>
          <p:nvPr/>
        </p:nvPicPr>
        <p:blipFill>
          <a:blip r:embed="rId5"/>
          <a:stretch/>
        </p:blipFill>
        <p:spPr>
          <a:xfrm>
            <a:off x="11014200" y="288360"/>
            <a:ext cx="361800" cy="22608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2244600" y="-272520"/>
            <a:ext cx="9312120" cy="972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GB" sz="3000" b="1" strike="noStrike" spc="-1">
                <a:solidFill>
                  <a:srgbClr val="000000"/>
                </a:solidFill>
                <a:latin typeface="Arial"/>
                <a:ea typeface="Arial"/>
              </a:rPr>
              <a:t>About me: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TextShape 2"/>
          <p:cNvSpPr txBox="1"/>
          <p:nvPr/>
        </p:nvSpPr>
        <p:spPr>
          <a:xfrm>
            <a:off x="2714400" y="1706400"/>
            <a:ext cx="9312120" cy="4545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Autofit/>
          </a:bodyPr>
          <a:lstStyle/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Responsibilities and Research Interests: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McStas Polarization subsystem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Head developer of McXtrace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Interference effects in photon ray tracing simulations.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Molecular orientation scattering simulations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X-ray Space telescope simulations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110" b="0" strike="noStrike" spc="-1">
                <a:solidFill>
                  <a:srgbClr val="000000"/>
                </a:solidFill>
                <a:latin typeface="Arial"/>
                <a:ea typeface="Arial"/>
              </a:rPr>
              <a:t>McHelium ray tracing He atom beams.</a:t>
            </a: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lang="en-GB" sz="211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TextShape 3"/>
          <p:cNvSpPr txBox="1"/>
          <p:nvPr/>
        </p:nvSpPr>
        <p:spPr>
          <a:xfrm>
            <a:off x="11506320" y="6636240"/>
            <a:ext cx="126720" cy="1267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pic>
        <p:nvPicPr>
          <p:cNvPr id="243" name="Picture 242"/>
          <p:cNvPicPr/>
          <p:nvPr/>
        </p:nvPicPr>
        <p:blipFill>
          <a:blip r:embed="rId2"/>
          <a:stretch/>
        </p:blipFill>
        <p:spPr>
          <a:xfrm>
            <a:off x="9936000" y="576000"/>
            <a:ext cx="1451520" cy="1220400"/>
          </a:xfrm>
          <a:prstGeom prst="rect">
            <a:avLst/>
          </a:prstGeom>
          <a:ln>
            <a:noFill/>
          </a:ln>
        </p:spPr>
      </p:pic>
      <p:pic>
        <p:nvPicPr>
          <p:cNvPr id="244" name="Picture 243"/>
          <p:cNvPicPr/>
          <p:nvPr/>
        </p:nvPicPr>
        <p:blipFill>
          <a:blip r:embed="rId3"/>
          <a:stretch/>
        </p:blipFill>
        <p:spPr>
          <a:xfrm>
            <a:off x="8196120" y="360000"/>
            <a:ext cx="2171880" cy="1825560"/>
          </a:xfrm>
          <a:prstGeom prst="rect">
            <a:avLst/>
          </a:prstGeom>
          <a:ln>
            <a:noFill/>
          </a:ln>
        </p:spPr>
      </p:pic>
      <p:pic>
        <p:nvPicPr>
          <p:cNvPr id="245" name="Image"/>
          <p:cNvPicPr/>
          <p:nvPr/>
        </p:nvPicPr>
        <p:blipFill>
          <a:blip r:embed="rId4"/>
          <a:stretch/>
        </p:blipFill>
        <p:spPr>
          <a:xfrm>
            <a:off x="8136000" y="360000"/>
            <a:ext cx="750240" cy="478800"/>
          </a:xfrm>
          <a:prstGeom prst="rect">
            <a:avLst/>
          </a:prstGeom>
          <a:ln w="12600">
            <a:noFill/>
          </a:ln>
        </p:spPr>
      </p:pic>
      <p:pic>
        <p:nvPicPr>
          <p:cNvPr id="246" name="Image"/>
          <p:cNvPicPr/>
          <p:nvPr/>
        </p:nvPicPr>
        <p:blipFill>
          <a:blip r:embed="rId5"/>
          <a:stretch/>
        </p:blipFill>
        <p:spPr>
          <a:xfrm>
            <a:off x="11014200" y="288000"/>
            <a:ext cx="361800" cy="22608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2244600" y="-272520"/>
            <a:ext cx="9312120" cy="972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GB" sz="3000" b="1" strike="noStrike" spc="-1" dirty="0">
                <a:solidFill>
                  <a:srgbClr val="000000"/>
                </a:solidFill>
                <a:latin typeface="Arial"/>
                <a:ea typeface="Arial"/>
              </a:rPr>
              <a:t>Mads </a:t>
            </a:r>
            <a:r>
              <a:rPr lang="en-GB" sz="3000" b="1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Bertelsen</a:t>
            </a:r>
            <a:endParaRPr lang="en-GB" sz="3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TextShape 2"/>
          <p:cNvSpPr txBox="1"/>
          <p:nvPr/>
        </p:nvSpPr>
        <p:spPr>
          <a:xfrm>
            <a:off x="2714400" y="1385889"/>
            <a:ext cx="9312120" cy="4545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Autofit/>
          </a:bodyPr>
          <a:lstStyle/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 dirty="0">
                <a:solidFill>
                  <a:srgbClr val="000000"/>
                </a:solidFill>
                <a:latin typeface="Arial"/>
                <a:ea typeface="Arial"/>
              </a:rPr>
              <a:t>Born 1988 in Copenhagen, DK</a:t>
            </a:r>
            <a:endParaRPr lang="en-GB" sz="211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2110" b="0" strike="noStrike" spc="-1" dirty="0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da-DK" sz="2110" b="0" strike="noStrike" spc="-1" dirty="0">
                <a:solidFill>
                  <a:srgbClr val="000000"/>
                </a:solidFill>
                <a:latin typeface="Arial"/>
                <a:ea typeface="Arial"/>
              </a:rPr>
              <a:t>M. </a:t>
            </a:r>
            <a:r>
              <a:rPr lang="da-DK" sz="2110" b="0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Sc</a:t>
            </a:r>
            <a:r>
              <a:rPr lang="da-DK" sz="2110" b="0" strike="noStrike" spc="-1" dirty="0">
                <a:solidFill>
                  <a:srgbClr val="000000"/>
                </a:solidFill>
                <a:latin typeface="Arial"/>
                <a:ea typeface="Arial"/>
              </a:rPr>
              <a:t>. </a:t>
            </a:r>
            <a:r>
              <a:rPr lang="da-DK" sz="2110" spc="-1" dirty="0">
                <a:solidFill>
                  <a:srgbClr val="000000"/>
                </a:solidFill>
                <a:latin typeface="Arial"/>
                <a:ea typeface="Arial"/>
              </a:rPr>
              <a:t>in neutron guide </a:t>
            </a:r>
            <a:r>
              <a:rPr lang="da-DK" sz="2110" spc="-1" dirty="0" err="1">
                <a:solidFill>
                  <a:srgbClr val="000000"/>
                </a:solidFill>
                <a:latin typeface="Arial"/>
                <a:ea typeface="Arial"/>
              </a:rPr>
              <a:t>optimization</a:t>
            </a:r>
            <a:r>
              <a:rPr lang="da-DK" sz="2110" spc="-1" dirty="0">
                <a:solidFill>
                  <a:srgbClr val="000000"/>
                </a:solidFill>
                <a:latin typeface="Arial"/>
                <a:ea typeface="Arial"/>
              </a:rPr>
              <a:t>, </a:t>
            </a:r>
            <a:r>
              <a:rPr lang="da-DK" sz="2110" spc="-1" dirty="0" err="1">
                <a:solidFill>
                  <a:srgbClr val="000000"/>
                </a:solidFill>
                <a:latin typeface="Arial"/>
                <a:ea typeface="Arial"/>
              </a:rPr>
              <a:t>University</a:t>
            </a:r>
            <a:r>
              <a:rPr lang="da-DK" sz="2110" spc="-1" dirty="0">
                <a:solidFill>
                  <a:srgbClr val="000000"/>
                </a:solidFill>
                <a:latin typeface="Arial"/>
                <a:ea typeface="Arial"/>
              </a:rPr>
              <a:t> of Copenhagen</a:t>
            </a:r>
            <a:endParaRPr lang="en-GB" sz="146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00"/>
              </a:spcBef>
            </a:pPr>
            <a:endParaRPr lang="en-GB" sz="1460" b="0" strike="noStrike" spc="-1" dirty="0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 dirty="0">
                <a:solidFill>
                  <a:srgbClr val="000000"/>
                </a:solidFill>
                <a:latin typeface="Arial"/>
                <a:ea typeface="Arial"/>
              </a:rPr>
              <a:t>Ph. D. in neutron instrument simulation, University of Copenhagen</a:t>
            </a:r>
            <a:endParaRPr lang="en-GB" sz="2110" b="0" strike="noStrike" spc="-1" dirty="0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endParaRPr lang="en-GB" sz="2110" b="0" strike="noStrike" spc="-1" dirty="0">
              <a:solidFill>
                <a:srgbClr val="000000"/>
              </a:solidFill>
              <a:latin typeface="Arial"/>
            </a:endParaRP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spc="-1" dirty="0">
                <a:solidFill>
                  <a:srgbClr val="000000"/>
                </a:solidFill>
                <a:latin typeface="Arial"/>
              </a:rPr>
              <a:t>Currently a Post Doc at the European Spallation Source, DMSC</a:t>
            </a:r>
          </a:p>
          <a:p>
            <a:pPr marL="36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</a:pPr>
            <a:endParaRPr lang="en-GB" sz="211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TextShape 3"/>
          <p:cNvSpPr txBox="1"/>
          <p:nvPr/>
        </p:nvSpPr>
        <p:spPr>
          <a:xfrm>
            <a:off x="11506320" y="6636240"/>
            <a:ext cx="126720" cy="1267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pic>
        <p:nvPicPr>
          <p:cNvPr id="237" name="Picture 236"/>
          <p:cNvPicPr/>
          <p:nvPr/>
        </p:nvPicPr>
        <p:blipFill>
          <a:blip r:embed="rId3"/>
          <a:stretch/>
        </p:blipFill>
        <p:spPr>
          <a:xfrm>
            <a:off x="2714400" y="4412108"/>
            <a:ext cx="2171880" cy="1825560"/>
          </a:xfrm>
          <a:prstGeom prst="rect">
            <a:avLst/>
          </a:prstGeom>
          <a:ln>
            <a:noFill/>
          </a:ln>
        </p:spPr>
      </p:pic>
      <p:pic>
        <p:nvPicPr>
          <p:cNvPr id="238" name="Image"/>
          <p:cNvPicPr/>
          <p:nvPr/>
        </p:nvPicPr>
        <p:blipFill>
          <a:blip r:embed="rId4"/>
          <a:stretch/>
        </p:blipFill>
        <p:spPr>
          <a:xfrm>
            <a:off x="2654280" y="4412107"/>
            <a:ext cx="853364" cy="544613"/>
          </a:xfrm>
          <a:prstGeom prst="rect">
            <a:avLst/>
          </a:prstGeom>
          <a:ln w="12600"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CE4CF3-102A-4B42-A336-1AA9A59356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404" y="4111714"/>
            <a:ext cx="3666896" cy="2432374"/>
          </a:xfrm>
          <a:prstGeom prst="rect">
            <a:avLst/>
          </a:prstGeom>
        </p:spPr>
      </p:pic>
      <p:grpSp>
        <p:nvGrpSpPr>
          <p:cNvPr id="11" name="Group 4">
            <a:extLst>
              <a:ext uri="{FF2B5EF4-FFF2-40B4-BE49-F238E27FC236}">
                <a16:creationId xmlns:a16="http://schemas.microsoft.com/office/drawing/2014/main" id="{34A9833D-DCE9-F24A-9C27-2336CA487D9E}"/>
              </a:ext>
            </a:extLst>
          </p:cNvPr>
          <p:cNvGrpSpPr/>
          <p:nvPr/>
        </p:nvGrpSpPr>
        <p:grpSpPr>
          <a:xfrm>
            <a:off x="5197077" y="4508324"/>
            <a:ext cx="3004529" cy="1633128"/>
            <a:chOff x="6890760" y="4076640"/>
            <a:chExt cx="913320" cy="496440"/>
          </a:xfrm>
        </p:grpSpPr>
        <p:sp>
          <p:nvSpPr>
            <p:cNvPr id="12" name="CustomShape 5">
              <a:extLst>
                <a:ext uri="{FF2B5EF4-FFF2-40B4-BE49-F238E27FC236}">
                  <a16:creationId xmlns:a16="http://schemas.microsoft.com/office/drawing/2014/main" id="{77346DA8-C431-A842-8E9A-ADEB30D60839}"/>
                </a:ext>
              </a:extLst>
            </p:cNvPr>
            <p:cNvSpPr/>
            <p:nvPr/>
          </p:nvSpPr>
          <p:spPr>
            <a:xfrm>
              <a:off x="6890760" y="4076640"/>
              <a:ext cx="913320" cy="496440"/>
            </a:xfrm>
            <a:prstGeom prst="rect">
              <a:avLst/>
            </a:prstGeom>
            <a:solidFill>
              <a:srgbClr val="FFFFFF"/>
            </a:solidFill>
            <a:ln w="12600">
              <a:solidFill>
                <a:srgbClr val="4F81BD"/>
              </a:solidFill>
              <a:round/>
            </a:ln>
            <a:effectLst>
              <a:outerShdw blurRad="25400" dist="126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3" name="Image">
              <a:extLst>
                <a:ext uri="{FF2B5EF4-FFF2-40B4-BE49-F238E27FC236}">
                  <a16:creationId xmlns:a16="http://schemas.microsoft.com/office/drawing/2014/main" id="{20374218-064A-FB46-ADE3-CFB4D38B0954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6960240" y="4120560"/>
              <a:ext cx="759600" cy="408600"/>
            </a:xfrm>
            <a:prstGeom prst="rect">
              <a:avLst/>
            </a:prstGeom>
            <a:ln w="12600"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9108991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2244600" y="-272520"/>
            <a:ext cx="9312120" cy="972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GB" sz="3000" b="1" strike="noStrike" spc="-1" dirty="0">
                <a:solidFill>
                  <a:srgbClr val="000000"/>
                </a:solidFill>
                <a:latin typeface="Arial"/>
                <a:ea typeface="Arial"/>
              </a:rPr>
              <a:t>Mads </a:t>
            </a:r>
            <a:r>
              <a:rPr lang="en-GB" sz="3000" b="1" strike="noStrike" spc="-1" dirty="0" err="1">
                <a:solidFill>
                  <a:srgbClr val="000000"/>
                </a:solidFill>
                <a:latin typeface="Arial"/>
                <a:ea typeface="Arial"/>
              </a:rPr>
              <a:t>Bertelsen</a:t>
            </a:r>
            <a:endParaRPr lang="en-GB" sz="3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TextShape 2"/>
          <p:cNvSpPr txBox="1"/>
          <p:nvPr/>
        </p:nvSpPr>
        <p:spPr>
          <a:xfrm>
            <a:off x="2714400" y="989963"/>
            <a:ext cx="9312120" cy="45453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>
            <a:noAutofit/>
          </a:bodyPr>
          <a:lstStyle/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 dirty="0">
                <a:solidFill>
                  <a:srgbClr val="000000"/>
                </a:solidFill>
                <a:latin typeface="Arial"/>
              </a:rPr>
              <a:t>Research on guide optimization</a:t>
            </a:r>
          </a:p>
          <a:p>
            <a:pPr marL="1080360" lvl="2" indent="-165600"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spc="-1" dirty="0">
                <a:solidFill>
                  <a:srgbClr val="000000"/>
                </a:solidFill>
              </a:rPr>
              <a:t>Minimalist principle – </a:t>
            </a:r>
            <a:r>
              <a:rPr lang="en-GB" sz="2110" spc="-1" dirty="0" err="1">
                <a:solidFill>
                  <a:srgbClr val="000000"/>
                </a:solidFill>
              </a:rPr>
              <a:t>Boundery</a:t>
            </a:r>
            <a:r>
              <a:rPr lang="en-GB" sz="2110" spc="-1" dirty="0">
                <a:solidFill>
                  <a:srgbClr val="000000"/>
                </a:solidFill>
              </a:rPr>
              <a:t> conditions for optimization</a:t>
            </a:r>
          </a:p>
          <a:p>
            <a:pPr marL="1080360" lvl="2" indent="-165600"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 dirty="0" err="1">
                <a:solidFill>
                  <a:srgbClr val="000000"/>
                </a:solidFill>
                <a:latin typeface="Arial"/>
              </a:rPr>
              <a:t>guide_bot</a:t>
            </a:r>
            <a:r>
              <a:rPr lang="en-GB" sz="2110" b="0" strike="noStrike" spc="-1" dirty="0">
                <a:solidFill>
                  <a:srgbClr val="000000"/>
                </a:solidFill>
                <a:latin typeface="Arial"/>
              </a:rPr>
              <a:t> automatic guide optimization software</a:t>
            </a:r>
          </a:p>
          <a:p>
            <a:pPr marL="165960" indent="-165600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 dirty="0" err="1">
                <a:solidFill>
                  <a:srgbClr val="000000"/>
                </a:solidFill>
                <a:latin typeface="Arial"/>
              </a:rPr>
              <a:t>McStas</a:t>
            </a:r>
            <a:r>
              <a:rPr lang="en-GB" sz="2110" b="0" strike="noStrike" spc="-1" dirty="0">
                <a:solidFill>
                  <a:srgbClr val="000000"/>
                </a:solidFill>
                <a:latin typeface="Arial"/>
              </a:rPr>
              <a:t> Union expansion</a:t>
            </a:r>
          </a:p>
          <a:p>
            <a:pPr marL="1080360" lvl="2" indent="-165600"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spc="-1" dirty="0">
                <a:solidFill>
                  <a:srgbClr val="000000"/>
                </a:solidFill>
                <a:latin typeface="Arial"/>
              </a:rPr>
              <a:t>Multiple scattering in complex geometries</a:t>
            </a:r>
          </a:p>
          <a:p>
            <a:pPr marL="1080360" lvl="2" indent="-165600"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 dirty="0">
                <a:solidFill>
                  <a:srgbClr val="000000"/>
                </a:solidFill>
                <a:latin typeface="Arial"/>
              </a:rPr>
              <a:t>Alternate approach to sample physics</a:t>
            </a:r>
          </a:p>
          <a:p>
            <a:pPr marL="165960" indent="-165600"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 dirty="0">
                <a:solidFill>
                  <a:srgbClr val="000000"/>
                </a:solidFill>
                <a:latin typeface="Arial"/>
              </a:rPr>
              <a:t>Co proposer on 5 ESS Instruments, 3 accepted for construction</a:t>
            </a:r>
          </a:p>
          <a:p>
            <a:pPr marL="165960" indent="-165600"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r>
              <a:rPr lang="en-GB" sz="2110" b="0" strike="noStrike" spc="-1" dirty="0">
                <a:solidFill>
                  <a:srgbClr val="000000"/>
                </a:solidFill>
                <a:latin typeface="Arial"/>
              </a:rPr>
              <a:t>Provided large part of data for optics consideration of ESS moderator choice</a:t>
            </a:r>
          </a:p>
          <a:p>
            <a:pPr marL="1080360" lvl="2" indent="-165600">
              <a:spcBef>
                <a:spcPts val="300"/>
              </a:spcBef>
              <a:buClr>
                <a:srgbClr val="000000"/>
              </a:buClr>
              <a:buFont typeface="Symbol" charset="2"/>
              <a:buChar char=""/>
            </a:pPr>
            <a:endParaRPr lang="en-GB" sz="211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TextShape 3"/>
          <p:cNvSpPr txBox="1"/>
          <p:nvPr/>
        </p:nvSpPr>
        <p:spPr>
          <a:xfrm>
            <a:off x="11506320" y="6636240"/>
            <a:ext cx="126720" cy="1267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CE4CF3-102A-4B42-A336-1AA9A59356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404" y="4111714"/>
            <a:ext cx="3666896" cy="24323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629C2F-903A-484A-8BCA-38108BA8A636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2714400" y="4412108"/>
            <a:ext cx="2171880" cy="1825560"/>
          </a:xfrm>
          <a:prstGeom prst="rect">
            <a:avLst/>
          </a:prstGeom>
          <a:ln>
            <a:noFill/>
          </a:ln>
        </p:spPr>
      </p:pic>
      <p:pic>
        <p:nvPicPr>
          <p:cNvPr id="9" name="Image">
            <a:extLst>
              <a:ext uri="{FF2B5EF4-FFF2-40B4-BE49-F238E27FC236}">
                <a16:creationId xmlns:a16="http://schemas.microsoft.com/office/drawing/2014/main" id="{00504B22-104C-6C4A-855B-88AB24642066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2654280" y="4412107"/>
            <a:ext cx="853364" cy="544613"/>
          </a:xfrm>
          <a:prstGeom prst="rect">
            <a:avLst/>
          </a:prstGeom>
          <a:ln w="12600">
            <a:noFill/>
          </a:ln>
        </p:spPr>
      </p:pic>
      <p:grpSp>
        <p:nvGrpSpPr>
          <p:cNvPr id="10" name="Group 4">
            <a:extLst>
              <a:ext uri="{FF2B5EF4-FFF2-40B4-BE49-F238E27FC236}">
                <a16:creationId xmlns:a16="http://schemas.microsoft.com/office/drawing/2014/main" id="{724713BA-708F-9E42-8397-429546114AEC}"/>
              </a:ext>
            </a:extLst>
          </p:cNvPr>
          <p:cNvGrpSpPr/>
          <p:nvPr/>
        </p:nvGrpSpPr>
        <p:grpSpPr>
          <a:xfrm>
            <a:off x="5197077" y="4508324"/>
            <a:ext cx="3004529" cy="1633128"/>
            <a:chOff x="6890760" y="4076640"/>
            <a:chExt cx="913320" cy="496440"/>
          </a:xfrm>
        </p:grpSpPr>
        <p:sp>
          <p:nvSpPr>
            <p:cNvPr id="11" name="CustomShape 5">
              <a:extLst>
                <a:ext uri="{FF2B5EF4-FFF2-40B4-BE49-F238E27FC236}">
                  <a16:creationId xmlns:a16="http://schemas.microsoft.com/office/drawing/2014/main" id="{828A6A06-3105-594E-9CEF-37C92C1C82F1}"/>
                </a:ext>
              </a:extLst>
            </p:cNvPr>
            <p:cNvSpPr/>
            <p:nvPr/>
          </p:nvSpPr>
          <p:spPr>
            <a:xfrm>
              <a:off x="6890760" y="4076640"/>
              <a:ext cx="913320" cy="496440"/>
            </a:xfrm>
            <a:prstGeom prst="rect">
              <a:avLst/>
            </a:prstGeom>
            <a:solidFill>
              <a:srgbClr val="FFFFFF"/>
            </a:solidFill>
            <a:ln w="12600">
              <a:solidFill>
                <a:srgbClr val="4F81BD"/>
              </a:solidFill>
              <a:round/>
            </a:ln>
            <a:effectLst>
              <a:outerShdw blurRad="25400" dist="126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2" name="Image">
              <a:extLst>
                <a:ext uri="{FF2B5EF4-FFF2-40B4-BE49-F238E27FC236}">
                  <a16:creationId xmlns:a16="http://schemas.microsoft.com/office/drawing/2014/main" id="{8B1F497F-8E33-FC4E-804F-3DD4DE3F2235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6960240" y="4120560"/>
              <a:ext cx="759600" cy="408600"/>
            </a:xfrm>
            <a:prstGeom prst="rect">
              <a:avLst/>
            </a:prstGeom>
            <a:ln w="12600"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55838244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2699</TotalTime>
  <Words>294</Words>
  <Application>Microsoft Macintosh PowerPoint</Application>
  <PresentationFormat>Custom</PresentationFormat>
  <Paragraphs>65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Calibri</vt:lpstr>
      <vt:lpstr>DejaVu Sans</vt:lpstr>
      <vt:lpstr>StarSymbol</vt:lpstr>
      <vt:lpstr>Symbol</vt:lpstr>
      <vt:lpstr>Times New Roman</vt:lpstr>
      <vt:lpstr>Verdana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Peter Willendrup</cp:lastModifiedBy>
  <cp:revision>6</cp:revision>
  <dcterms:modified xsi:type="dcterms:W3CDTF">2019-03-19T15:47:46Z</dcterms:modified>
  <dc:language>en-GB</dc:language>
</cp:coreProperties>
</file>